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0"/>
  </p:notesMasterIdLst>
  <p:sldIdLst>
    <p:sldId id="257" r:id="rId2"/>
    <p:sldId id="258" r:id="rId3"/>
    <p:sldId id="913" r:id="rId4"/>
    <p:sldId id="914" r:id="rId5"/>
    <p:sldId id="916" r:id="rId6"/>
    <p:sldId id="799" r:id="rId7"/>
    <p:sldId id="783" r:id="rId8"/>
    <p:sldId id="781" r:id="rId9"/>
    <p:sldId id="782" r:id="rId10"/>
    <p:sldId id="919" r:id="rId11"/>
    <p:sldId id="920" r:id="rId12"/>
    <p:sldId id="921" r:id="rId13"/>
    <p:sldId id="713" r:id="rId14"/>
    <p:sldId id="714" r:id="rId15"/>
    <p:sldId id="829" r:id="rId16"/>
    <p:sldId id="830" r:id="rId17"/>
    <p:sldId id="869" r:id="rId18"/>
    <p:sldId id="648" r:id="rId19"/>
    <p:sldId id="833" r:id="rId20"/>
    <p:sldId id="915" r:id="rId21"/>
    <p:sldId id="708" r:id="rId22"/>
    <p:sldId id="604" r:id="rId23"/>
    <p:sldId id="605" r:id="rId24"/>
    <p:sldId id="608" r:id="rId25"/>
    <p:sldId id="793" r:id="rId26"/>
    <p:sldId id="818" r:id="rId27"/>
    <p:sldId id="795" r:id="rId28"/>
    <p:sldId id="804" r:id="rId29"/>
    <p:sldId id="805" r:id="rId30"/>
    <p:sldId id="806" r:id="rId31"/>
    <p:sldId id="822" r:id="rId32"/>
    <p:sldId id="797" r:id="rId33"/>
    <p:sldId id="823" r:id="rId34"/>
    <p:sldId id="824" r:id="rId35"/>
    <p:sldId id="825" r:id="rId36"/>
    <p:sldId id="802" r:id="rId37"/>
    <p:sldId id="826" r:id="rId38"/>
    <p:sldId id="912" r:id="rId3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9" d="100"/>
          <a:sy n="89" d="100"/>
        </p:scale>
        <p:origin x="20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EFC66BA-137C-4D1F-93E4-45D6C0CBBB66}" type="datetimeFigureOut">
              <a:rPr lang="en-US" smtClean="0"/>
              <a:t>5/13/2024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2118402-914F-45EC-B28B-792E550108F6}" type="slidenum">
              <a:rPr lang="en-US" smtClean="0"/>
              <a:t>‹#›</a:t>
            </a:fld>
            <a:endParaRPr lang="en-US"/>
          </a:p>
        </p:txBody>
      </p:sp>
    </p:spTree>
    <p:extLst>
      <p:ext uri="{BB962C8B-B14F-4D97-AF65-F5344CB8AC3E}">
        <p14:creationId xmlns:p14="http://schemas.microsoft.com/office/powerpoint/2010/main" val="20393610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EC0467F-464F-4511-B1CB-D532425DDCD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441237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E58803C-E145-4197-A5E9-EF12E46B9BF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812353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A1FD2C6-2617-4C40-869E-60C308A1907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810808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709808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EC0467F-464F-4511-B1CB-D532425DDCD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0801873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A1FD2C6-2617-4C40-869E-60C308A1907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710137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EC0467F-464F-4511-B1CB-D532425DDCD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4553477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EC0467F-464F-4511-B1CB-D532425DDCD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8079687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EC0467F-464F-4511-B1CB-D532425DDCD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3803482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EC0467F-464F-4511-B1CB-D532425DDCD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43010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EC0467F-464F-4511-B1CB-D532425DDCD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652358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EC0467F-464F-4511-B1CB-D532425DDCD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6028495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3C34B52-B950-4020-B93E-9F5F5822202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563918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3C34B52-B950-4020-B93E-9F5F5822202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9670425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3C34B52-B950-4020-B93E-9F5F5822202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2818012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A0545AB-F355-41E8-AB2E-1C5CD845A6A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3955050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A0545AB-F355-41E8-AB2E-1C5CD845A6A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0610479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A0545AB-F355-41E8-AB2E-1C5CD845A6A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7784359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234F911-4E3A-4F02-AB1B-B39AF62E4EC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3207013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234F911-4E3A-4F02-AB1B-B39AF62E4EC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0977570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234F911-4E3A-4F02-AB1B-B39AF62E4EC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3604287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234F911-4E3A-4F02-AB1B-B39AF62E4EC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51631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3C34B52-B950-4020-B93E-9F5F5822202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8566935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234F911-4E3A-4F02-AB1B-B39AF62E4EC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6410048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234F911-4E3A-4F02-AB1B-B39AF62E4EC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3072643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234F911-4E3A-4F02-AB1B-B39AF62E4EC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9334769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EC0467F-464F-4511-B1CB-D532425DDCD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832960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3A51A39-94C7-40E3-9877-F2B97027307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439446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3A51A39-94C7-40E3-9877-F2B97027307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872809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3A51A39-94C7-40E3-9877-F2B97027307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231343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3A51A39-94C7-40E3-9877-F2B97027307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85996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EC0467F-464F-4511-B1CB-D532425DDCD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129941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EC0467F-464F-4511-B1CB-D532425DDCD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499419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53B971-5227-4F24-9367-2D5B8DBAF91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5EEA511-78D1-4547-A31E-7F11FA3918D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31C107D-31E4-4539-A474-FD6CBE751D13}"/>
              </a:ext>
            </a:extLst>
          </p:cNvPr>
          <p:cNvSpPr>
            <a:spLocks noGrp="1"/>
          </p:cNvSpPr>
          <p:nvPr>
            <p:ph type="dt" sz="half" idx="10"/>
          </p:nvPr>
        </p:nvSpPr>
        <p:spPr/>
        <p:txBody>
          <a:bodyPr/>
          <a:lstStyle/>
          <a:p>
            <a:fld id="{84244EDC-308D-4275-B747-2B35CB60EA2C}" type="datetimeFigureOut">
              <a:rPr lang="en-US" smtClean="0"/>
              <a:t>5/13/2024</a:t>
            </a:fld>
            <a:endParaRPr lang="en-US"/>
          </a:p>
        </p:txBody>
      </p:sp>
      <p:sp>
        <p:nvSpPr>
          <p:cNvPr id="5" name="Footer Placeholder 4">
            <a:extLst>
              <a:ext uri="{FF2B5EF4-FFF2-40B4-BE49-F238E27FC236}">
                <a16:creationId xmlns:a16="http://schemas.microsoft.com/office/drawing/2014/main" id="{910343A5-2D00-447B-99DA-F53DFBE98CF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E99943D-73E3-439D-8390-9735C5B1BD47}"/>
              </a:ext>
            </a:extLst>
          </p:cNvPr>
          <p:cNvSpPr>
            <a:spLocks noGrp="1"/>
          </p:cNvSpPr>
          <p:nvPr>
            <p:ph type="sldNum" sz="quarter" idx="12"/>
          </p:nvPr>
        </p:nvSpPr>
        <p:spPr/>
        <p:txBody>
          <a:bodyPr/>
          <a:lstStyle/>
          <a:p>
            <a:fld id="{3F291DD3-19FB-4652-9CFC-0ADDF2229247}" type="slidenum">
              <a:rPr lang="en-US" smtClean="0"/>
              <a:t>‹#›</a:t>
            </a:fld>
            <a:endParaRPr lang="en-US"/>
          </a:p>
        </p:txBody>
      </p:sp>
    </p:spTree>
    <p:extLst>
      <p:ext uri="{BB962C8B-B14F-4D97-AF65-F5344CB8AC3E}">
        <p14:creationId xmlns:p14="http://schemas.microsoft.com/office/powerpoint/2010/main" val="65024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30AE61-996D-4993-8BF8-EAAC1E4B895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C091B0C-75DF-44A2-993F-B662FE3D89E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42E0C4-D162-49CB-8A0C-DE9D7B8D50C5}"/>
              </a:ext>
            </a:extLst>
          </p:cNvPr>
          <p:cNvSpPr>
            <a:spLocks noGrp="1"/>
          </p:cNvSpPr>
          <p:nvPr>
            <p:ph type="dt" sz="half" idx="10"/>
          </p:nvPr>
        </p:nvSpPr>
        <p:spPr/>
        <p:txBody>
          <a:bodyPr/>
          <a:lstStyle/>
          <a:p>
            <a:fld id="{84244EDC-308D-4275-B747-2B35CB60EA2C}" type="datetimeFigureOut">
              <a:rPr lang="en-US" smtClean="0"/>
              <a:t>5/13/2024</a:t>
            </a:fld>
            <a:endParaRPr lang="en-US"/>
          </a:p>
        </p:txBody>
      </p:sp>
      <p:sp>
        <p:nvSpPr>
          <p:cNvPr id="5" name="Footer Placeholder 4">
            <a:extLst>
              <a:ext uri="{FF2B5EF4-FFF2-40B4-BE49-F238E27FC236}">
                <a16:creationId xmlns:a16="http://schemas.microsoft.com/office/drawing/2014/main" id="{823C39B0-982D-43B9-B32D-5B395B55A60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B100241-7C1B-4478-9385-2CED791AF2EB}"/>
              </a:ext>
            </a:extLst>
          </p:cNvPr>
          <p:cNvSpPr>
            <a:spLocks noGrp="1"/>
          </p:cNvSpPr>
          <p:nvPr>
            <p:ph type="sldNum" sz="quarter" idx="12"/>
          </p:nvPr>
        </p:nvSpPr>
        <p:spPr/>
        <p:txBody>
          <a:bodyPr/>
          <a:lstStyle/>
          <a:p>
            <a:fld id="{3F291DD3-19FB-4652-9CFC-0ADDF2229247}" type="slidenum">
              <a:rPr lang="en-US" smtClean="0"/>
              <a:t>‹#›</a:t>
            </a:fld>
            <a:endParaRPr lang="en-US"/>
          </a:p>
        </p:txBody>
      </p:sp>
    </p:spTree>
    <p:extLst>
      <p:ext uri="{BB962C8B-B14F-4D97-AF65-F5344CB8AC3E}">
        <p14:creationId xmlns:p14="http://schemas.microsoft.com/office/powerpoint/2010/main" val="32716167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87760E5-6D3A-4A63-861F-027AE264184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6BD905B-7006-4520-AE05-2B671081E00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3BBD0C7-6843-4CCF-8D7B-2ED1EE76F11E}"/>
              </a:ext>
            </a:extLst>
          </p:cNvPr>
          <p:cNvSpPr>
            <a:spLocks noGrp="1"/>
          </p:cNvSpPr>
          <p:nvPr>
            <p:ph type="dt" sz="half" idx="10"/>
          </p:nvPr>
        </p:nvSpPr>
        <p:spPr/>
        <p:txBody>
          <a:bodyPr/>
          <a:lstStyle/>
          <a:p>
            <a:fld id="{84244EDC-308D-4275-B747-2B35CB60EA2C}" type="datetimeFigureOut">
              <a:rPr lang="en-US" smtClean="0"/>
              <a:t>5/13/2024</a:t>
            </a:fld>
            <a:endParaRPr lang="en-US"/>
          </a:p>
        </p:txBody>
      </p:sp>
      <p:sp>
        <p:nvSpPr>
          <p:cNvPr id="5" name="Footer Placeholder 4">
            <a:extLst>
              <a:ext uri="{FF2B5EF4-FFF2-40B4-BE49-F238E27FC236}">
                <a16:creationId xmlns:a16="http://schemas.microsoft.com/office/drawing/2014/main" id="{EEFB0AD0-2FE1-4600-A2A2-99041A90243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0CE0B35-E65F-4C18-AC8E-1DA14D5144F0}"/>
              </a:ext>
            </a:extLst>
          </p:cNvPr>
          <p:cNvSpPr>
            <a:spLocks noGrp="1"/>
          </p:cNvSpPr>
          <p:nvPr>
            <p:ph type="sldNum" sz="quarter" idx="12"/>
          </p:nvPr>
        </p:nvSpPr>
        <p:spPr/>
        <p:txBody>
          <a:bodyPr/>
          <a:lstStyle/>
          <a:p>
            <a:fld id="{3F291DD3-19FB-4652-9CFC-0ADDF2229247}" type="slidenum">
              <a:rPr lang="en-US" smtClean="0"/>
              <a:t>‹#›</a:t>
            </a:fld>
            <a:endParaRPr lang="en-US"/>
          </a:p>
        </p:txBody>
      </p:sp>
    </p:spTree>
    <p:extLst>
      <p:ext uri="{BB962C8B-B14F-4D97-AF65-F5344CB8AC3E}">
        <p14:creationId xmlns:p14="http://schemas.microsoft.com/office/powerpoint/2010/main" val="20592429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C88E9E-F27D-4FDD-A594-AF201EEB5B7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0FCD21C-D6B9-421A-B77B-50E154CC1D2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70364D6-9E75-4BEC-9428-831EBABAD6ED}"/>
              </a:ext>
            </a:extLst>
          </p:cNvPr>
          <p:cNvSpPr>
            <a:spLocks noGrp="1"/>
          </p:cNvSpPr>
          <p:nvPr>
            <p:ph type="dt" sz="half" idx="10"/>
          </p:nvPr>
        </p:nvSpPr>
        <p:spPr/>
        <p:txBody>
          <a:bodyPr/>
          <a:lstStyle/>
          <a:p>
            <a:fld id="{84244EDC-308D-4275-B747-2B35CB60EA2C}" type="datetimeFigureOut">
              <a:rPr lang="en-US" smtClean="0"/>
              <a:t>5/13/2024</a:t>
            </a:fld>
            <a:endParaRPr lang="en-US"/>
          </a:p>
        </p:txBody>
      </p:sp>
      <p:sp>
        <p:nvSpPr>
          <p:cNvPr id="5" name="Footer Placeholder 4">
            <a:extLst>
              <a:ext uri="{FF2B5EF4-FFF2-40B4-BE49-F238E27FC236}">
                <a16:creationId xmlns:a16="http://schemas.microsoft.com/office/drawing/2014/main" id="{83171B17-3460-4201-8190-6B2B3C8EE70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D962357-5DF4-480D-A42B-BD3D0FC0AE4E}"/>
              </a:ext>
            </a:extLst>
          </p:cNvPr>
          <p:cNvSpPr>
            <a:spLocks noGrp="1"/>
          </p:cNvSpPr>
          <p:nvPr>
            <p:ph type="sldNum" sz="quarter" idx="12"/>
          </p:nvPr>
        </p:nvSpPr>
        <p:spPr/>
        <p:txBody>
          <a:bodyPr/>
          <a:lstStyle/>
          <a:p>
            <a:fld id="{3F291DD3-19FB-4652-9CFC-0ADDF2229247}" type="slidenum">
              <a:rPr lang="en-US" smtClean="0"/>
              <a:t>‹#›</a:t>
            </a:fld>
            <a:endParaRPr lang="en-US"/>
          </a:p>
        </p:txBody>
      </p:sp>
    </p:spTree>
    <p:extLst>
      <p:ext uri="{BB962C8B-B14F-4D97-AF65-F5344CB8AC3E}">
        <p14:creationId xmlns:p14="http://schemas.microsoft.com/office/powerpoint/2010/main" val="7464032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66B82D-B75C-4758-8679-F1BF13460A7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7CB1FDC-BA24-4D55-8763-710D3E81B8C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9055CEF-BEDF-46FC-8831-364C7F2064F5}"/>
              </a:ext>
            </a:extLst>
          </p:cNvPr>
          <p:cNvSpPr>
            <a:spLocks noGrp="1"/>
          </p:cNvSpPr>
          <p:nvPr>
            <p:ph type="dt" sz="half" idx="10"/>
          </p:nvPr>
        </p:nvSpPr>
        <p:spPr/>
        <p:txBody>
          <a:bodyPr/>
          <a:lstStyle/>
          <a:p>
            <a:fld id="{84244EDC-308D-4275-B747-2B35CB60EA2C}" type="datetimeFigureOut">
              <a:rPr lang="en-US" smtClean="0"/>
              <a:t>5/13/2024</a:t>
            </a:fld>
            <a:endParaRPr lang="en-US"/>
          </a:p>
        </p:txBody>
      </p:sp>
      <p:sp>
        <p:nvSpPr>
          <p:cNvPr id="5" name="Footer Placeholder 4">
            <a:extLst>
              <a:ext uri="{FF2B5EF4-FFF2-40B4-BE49-F238E27FC236}">
                <a16:creationId xmlns:a16="http://schemas.microsoft.com/office/drawing/2014/main" id="{CBB435BF-1AA5-478A-AAE0-2446C3F5085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E4007B3-8CAD-469B-8F95-6481314EF1DE}"/>
              </a:ext>
            </a:extLst>
          </p:cNvPr>
          <p:cNvSpPr>
            <a:spLocks noGrp="1"/>
          </p:cNvSpPr>
          <p:nvPr>
            <p:ph type="sldNum" sz="quarter" idx="12"/>
          </p:nvPr>
        </p:nvSpPr>
        <p:spPr/>
        <p:txBody>
          <a:bodyPr/>
          <a:lstStyle/>
          <a:p>
            <a:fld id="{3F291DD3-19FB-4652-9CFC-0ADDF2229247}" type="slidenum">
              <a:rPr lang="en-US" smtClean="0"/>
              <a:t>‹#›</a:t>
            </a:fld>
            <a:endParaRPr lang="en-US"/>
          </a:p>
        </p:txBody>
      </p:sp>
    </p:spTree>
    <p:extLst>
      <p:ext uri="{BB962C8B-B14F-4D97-AF65-F5344CB8AC3E}">
        <p14:creationId xmlns:p14="http://schemas.microsoft.com/office/powerpoint/2010/main" val="28571272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D6E534-1A7A-4FA1-AF9C-ABC2F811D6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FFF41D5-1680-4830-B368-13953E0EEA8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92E45D9-05C7-41EC-9573-CC3A550E0C0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85D610B-7671-4F05-AE6D-E837181A64C8}"/>
              </a:ext>
            </a:extLst>
          </p:cNvPr>
          <p:cNvSpPr>
            <a:spLocks noGrp="1"/>
          </p:cNvSpPr>
          <p:nvPr>
            <p:ph type="dt" sz="half" idx="10"/>
          </p:nvPr>
        </p:nvSpPr>
        <p:spPr/>
        <p:txBody>
          <a:bodyPr/>
          <a:lstStyle/>
          <a:p>
            <a:fld id="{84244EDC-308D-4275-B747-2B35CB60EA2C}" type="datetimeFigureOut">
              <a:rPr lang="en-US" smtClean="0"/>
              <a:t>5/13/2024</a:t>
            </a:fld>
            <a:endParaRPr lang="en-US"/>
          </a:p>
        </p:txBody>
      </p:sp>
      <p:sp>
        <p:nvSpPr>
          <p:cNvPr id="6" name="Footer Placeholder 5">
            <a:extLst>
              <a:ext uri="{FF2B5EF4-FFF2-40B4-BE49-F238E27FC236}">
                <a16:creationId xmlns:a16="http://schemas.microsoft.com/office/drawing/2014/main" id="{DD026DB1-BE2E-4204-A2F3-9AE2D709686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6522AB9-2CC7-48BF-A061-EDA28151E684}"/>
              </a:ext>
            </a:extLst>
          </p:cNvPr>
          <p:cNvSpPr>
            <a:spLocks noGrp="1"/>
          </p:cNvSpPr>
          <p:nvPr>
            <p:ph type="sldNum" sz="quarter" idx="12"/>
          </p:nvPr>
        </p:nvSpPr>
        <p:spPr/>
        <p:txBody>
          <a:bodyPr/>
          <a:lstStyle/>
          <a:p>
            <a:fld id="{3F291DD3-19FB-4652-9CFC-0ADDF2229247}" type="slidenum">
              <a:rPr lang="en-US" smtClean="0"/>
              <a:t>‹#›</a:t>
            </a:fld>
            <a:endParaRPr lang="en-US"/>
          </a:p>
        </p:txBody>
      </p:sp>
    </p:spTree>
    <p:extLst>
      <p:ext uri="{BB962C8B-B14F-4D97-AF65-F5344CB8AC3E}">
        <p14:creationId xmlns:p14="http://schemas.microsoft.com/office/powerpoint/2010/main" val="3074399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1EB082-B7D7-49BD-AE69-EFB41F9B710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6C88953-673B-41C1-A1DA-FA0606EE349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1EEA869-22B4-4526-A8CA-AFCD81B4889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DDBDD45-970F-4652-9353-E01C05FBE40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755BAD7-6B13-4504-B4C4-DD097E092B2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993018E-376F-496D-B189-69730268A4F0}"/>
              </a:ext>
            </a:extLst>
          </p:cNvPr>
          <p:cNvSpPr>
            <a:spLocks noGrp="1"/>
          </p:cNvSpPr>
          <p:nvPr>
            <p:ph type="dt" sz="half" idx="10"/>
          </p:nvPr>
        </p:nvSpPr>
        <p:spPr/>
        <p:txBody>
          <a:bodyPr/>
          <a:lstStyle/>
          <a:p>
            <a:fld id="{84244EDC-308D-4275-B747-2B35CB60EA2C}" type="datetimeFigureOut">
              <a:rPr lang="en-US" smtClean="0"/>
              <a:t>5/13/2024</a:t>
            </a:fld>
            <a:endParaRPr lang="en-US"/>
          </a:p>
        </p:txBody>
      </p:sp>
      <p:sp>
        <p:nvSpPr>
          <p:cNvPr id="8" name="Footer Placeholder 7">
            <a:extLst>
              <a:ext uri="{FF2B5EF4-FFF2-40B4-BE49-F238E27FC236}">
                <a16:creationId xmlns:a16="http://schemas.microsoft.com/office/drawing/2014/main" id="{9FCCC890-02CA-4E7B-B6AA-E5F3A818FC6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D194F07-73CF-4A94-9A20-E1B8064A9B74}"/>
              </a:ext>
            </a:extLst>
          </p:cNvPr>
          <p:cNvSpPr>
            <a:spLocks noGrp="1"/>
          </p:cNvSpPr>
          <p:nvPr>
            <p:ph type="sldNum" sz="quarter" idx="12"/>
          </p:nvPr>
        </p:nvSpPr>
        <p:spPr/>
        <p:txBody>
          <a:bodyPr/>
          <a:lstStyle/>
          <a:p>
            <a:fld id="{3F291DD3-19FB-4652-9CFC-0ADDF2229247}" type="slidenum">
              <a:rPr lang="en-US" smtClean="0"/>
              <a:t>‹#›</a:t>
            </a:fld>
            <a:endParaRPr lang="en-US"/>
          </a:p>
        </p:txBody>
      </p:sp>
    </p:spTree>
    <p:extLst>
      <p:ext uri="{BB962C8B-B14F-4D97-AF65-F5344CB8AC3E}">
        <p14:creationId xmlns:p14="http://schemas.microsoft.com/office/powerpoint/2010/main" val="25944719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B1D9D0-7F3C-44F0-8D20-B1796B96464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8B03EF4-C9FC-48DC-AD9D-7C7FBF637F31}"/>
              </a:ext>
            </a:extLst>
          </p:cNvPr>
          <p:cNvSpPr>
            <a:spLocks noGrp="1"/>
          </p:cNvSpPr>
          <p:nvPr>
            <p:ph type="dt" sz="half" idx="10"/>
          </p:nvPr>
        </p:nvSpPr>
        <p:spPr/>
        <p:txBody>
          <a:bodyPr/>
          <a:lstStyle/>
          <a:p>
            <a:fld id="{84244EDC-308D-4275-B747-2B35CB60EA2C}" type="datetimeFigureOut">
              <a:rPr lang="en-US" smtClean="0"/>
              <a:t>5/13/2024</a:t>
            </a:fld>
            <a:endParaRPr lang="en-US"/>
          </a:p>
        </p:txBody>
      </p:sp>
      <p:sp>
        <p:nvSpPr>
          <p:cNvPr id="4" name="Footer Placeholder 3">
            <a:extLst>
              <a:ext uri="{FF2B5EF4-FFF2-40B4-BE49-F238E27FC236}">
                <a16:creationId xmlns:a16="http://schemas.microsoft.com/office/drawing/2014/main" id="{B76772F9-AB6B-46C3-982F-AA1F75D8746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3C5ED2E-5A10-4B5B-8BF0-BE4C7A814044}"/>
              </a:ext>
            </a:extLst>
          </p:cNvPr>
          <p:cNvSpPr>
            <a:spLocks noGrp="1"/>
          </p:cNvSpPr>
          <p:nvPr>
            <p:ph type="sldNum" sz="quarter" idx="12"/>
          </p:nvPr>
        </p:nvSpPr>
        <p:spPr/>
        <p:txBody>
          <a:bodyPr/>
          <a:lstStyle/>
          <a:p>
            <a:fld id="{3F291DD3-19FB-4652-9CFC-0ADDF2229247}" type="slidenum">
              <a:rPr lang="en-US" smtClean="0"/>
              <a:t>‹#›</a:t>
            </a:fld>
            <a:endParaRPr lang="en-US"/>
          </a:p>
        </p:txBody>
      </p:sp>
    </p:spTree>
    <p:extLst>
      <p:ext uri="{BB962C8B-B14F-4D97-AF65-F5344CB8AC3E}">
        <p14:creationId xmlns:p14="http://schemas.microsoft.com/office/powerpoint/2010/main" val="28721696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A1144FF-4487-4C66-98B0-98353731966F}"/>
              </a:ext>
            </a:extLst>
          </p:cNvPr>
          <p:cNvSpPr>
            <a:spLocks noGrp="1"/>
          </p:cNvSpPr>
          <p:nvPr>
            <p:ph type="dt" sz="half" idx="10"/>
          </p:nvPr>
        </p:nvSpPr>
        <p:spPr/>
        <p:txBody>
          <a:bodyPr/>
          <a:lstStyle/>
          <a:p>
            <a:fld id="{84244EDC-308D-4275-B747-2B35CB60EA2C}" type="datetimeFigureOut">
              <a:rPr lang="en-US" smtClean="0"/>
              <a:t>5/13/2024</a:t>
            </a:fld>
            <a:endParaRPr lang="en-US"/>
          </a:p>
        </p:txBody>
      </p:sp>
      <p:sp>
        <p:nvSpPr>
          <p:cNvPr id="3" name="Footer Placeholder 2">
            <a:extLst>
              <a:ext uri="{FF2B5EF4-FFF2-40B4-BE49-F238E27FC236}">
                <a16:creationId xmlns:a16="http://schemas.microsoft.com/office/drawing/2014/main" id="{E16CD303-F8A0-4223-93AA-BF9CC315417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1D19828-58FF-4ECF-97CA-42E10FC968E9}"/>
              </a:ext>
            </a:extLst>
          </p:cNvPr>
          <p:cNvSpPr>
            <a:spLocks noGrp="1"/>
          </p:cNvSpPr>
          <p:nvPr>
            <p:ph type="sldNum" sz="quarter" idx="12"/>
          </p:nvPr>
        </p:nvSpPr>
        <p:spPr/>
        <p:txBody>
          <a:bodyPr/>
          <a:lstStyle/>
          <a:p>
            <a:fld id="{3F291DD3-19FB-4652-9CFC-0ADDF2229247}" type="slidenum">
              <a:rPr lang="en-US" smtClean="0"/>
              <a:t>‹#›</a:t>
            </a:fld>
            <a:endParaRPr lang="en-US"/>
          </a:p>
        </p:txBody>
      </p:sp>
    </p:spTree>
    <p:extLst>
      <p:ext uri="{BB962C8B-B14F-4D97-AF65-F5344CB8AC3E}">
        <p14:creationId xmlns:p14="http://schemas.microsoft.com/office/powerpoint/2010/main" val="33842964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7DF337-F99B-4C3C-82FF-51FB76ED3D6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49EBDFA-04CE-499D-A252-8FA4B8EB4BA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6F326B9-6B8B-4DD5-834D-29F90BA513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B8CC41B-84B2-4F89-8281-EB9706DC76F9}"/>
              </a:ext>
            </a:extLst>
          </p:cNvPr>
          <p:cNvSpPr>
            <a:spLocks noGrp="1"/>
          </p:cNvSpPr>
          <p:nvPr>
            <p:ph type="dt" sz="half" idx="10"/>
          </p:nvPr>
        </p:nvSpPr>
        <p:spPr/>
        <p:txBody>
          <a:bodyPr/>
          <a:lstStyle/>
          <a:p>
            <a:fld id="{84244EDC-308D-4275-B747-2B35CB60EA2C}" type="datetimeFigureOut">
              <a:rPr lang="en-US" smtClean="0"/>
              <a:t>5/13/2024</a:t>
            </a:fld>
            <a:endParaRPr lang="en-US"/>
          </a:p>
        </p:txBody>
      </p:sp>
      <p:sp>
        <p:nvSpPr>
          <p:cNvPr id="6" name="Footer Placeholder 5">
            <a:extLst>
              <a:ext uri="{FF2B5EF4-FFF2-40B4-BE49-F238E27FC236}">
                <a16:creationId xmlns:a16="http://schemas.microsoft.com/office/drawing/2014/main" id="{E4799A67-0D99-429D-A99C-B6E403CC4C0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F538A44-BDCD-4348-8C56-24EEEBB9DEE4}"/>
              </a:ext>
            </a:extLst>
          </p:cNvPr>
          <p:cNvSpPr>
            <a:spLocks noGrp="1"/>
          </p:cNvSpPr>
          <p:nvPr>
            <p:ph type="sldNum" sz="quarter" idx="12"/>
          </p:nvPr>
        </p:nvSpPr>
        <p:spPr/>
        <p:txBody>
          <a:bodyPr/>
          <a:lstStyle/>
          <a:p>
            <a:fld id="{3F291DD3-19FB-4652-9CFC-0ADDF2229247}" type="slidenum">
              <a:rPr lang="en-US" smtClean="0"/>
              <a:t>‹#›</a:t>
            </a:fld>
            <a:endParaRPr lang="en-US"/>
          </a:p>
        </p:txBody>
      </p:sp>
    </p:spTree>
    <p:extLst>
      <p:ext uri="{BB962C8B-B14F-4D97-AF65-F5344CB8AC3E}">
        <p14:creationId xmlns:p14="http://schemas.microsoft.com/office/powerpoint/2010/main" val="20141829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A131F4-4670-4B46-8973-37EF310A1D1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F04EDF7-6B04-44DB-B508-7F9507A1BCE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4CA0836-E6F4-4C78-82D0-66F5C9954F6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E2F719D-F459-452F-A419-82651ABCD83C}"/>
              </a:ext>
            </a:extLst>
          </p:cNvPr>
          <p:cNvSpPr>
            <a:spLocks noGrp="1"/>
          </p:cNvSpPr>
          <p:nvPr>
            <p:ph type="dt" sz="half" idx="10"/>
          </p:nvPr>
        </p:nvSpPr>
        <p:spPr/>
        <p:txBody>
          <a:bodyPr/>
          <a:lstStyle/>
          <a:p>
            <a:fld id="{84244EDC-308D-4275-B747-2B35CB60EA2C}" type="datetimeFigureOut">
              <a:rPr lang="en-US" smtClean="0"/>
              <a:t>5/13/2024</a:t>
            </a:fld>
            <a:endParaRPr lang="en-US"/>
          </a:p>
        </p:txBody>
      </p:sp>
      <p:sp>
        <p:nvSpPr>
          <p:cNvPr id="6" name="Footer Placeholder 5">
            <a:extLst>
              <a:ext uri="{FF2B5EF4-FFF2-40B4-BE49-F238E27FC236}">
                <a16:creationId xmlns:a16="http://schemas.microsoft.com/office/drawing/2014/main" id="{9CB7AFEC-035E-4C45-A519-FC1A393BA2D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9ABEDFE-2B8F-4FB8-A742-807ED48013F3}"/>
              </a:ext>
            </a:extLst>
          </p:cNvPr>
          <p:cNvSpPr>
            <a:spLocks noGrp="1"/>
          </p:cNvSpPr>
          <p:nvPr>
            <p:ph type="sldNum" sz="quarter" idx="12"/>
          </p:nvPr>
        </p:nvSpPr>
        <p:spPr/>
        <p:txBody>
          <a:bodyPr/>
          <a:lstStyle/>
          <a:p>
            <a:fld id="{3F291DD3-19FB-4652-9CFC-0ADDF2229247}" type="slidenum">
              <a:rPr lang="en-US" smtClean="0"/>
              <a:t>‹#›</a:t>
            </a:fld>
            <a:endParaRPr lang="en-US"/>
          </a:p>
        </p:txBody>
      </p:sp>
    </p:spTree>
    <p:extLst>
      <p:ext uri="{BB962C8B-B14F-4D97-AF65-F5344CB8AC3E}">
        <p14:creationId xmlns:p14="http://schemas.microsoft.com/office/powerpoint/2010/main" val="39718181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rgbClr val="7030A0"/>
            </a:gs>
          </a:gsLst>
          <a:lin ang="54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A5E7B03-30C7-4C76-A3C0-C463C7F910F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F7368D75-865A-4FEF-A8FB-4B6345E29C0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7EAA392-2A81-4B29-B67A-0C5E8E6B7EB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244EDC-308D-4275-B747-2B35CB60EA2C}" type="datetimeFigureOut">
              <a:rPr lang="en-US" smtClean="0"/>
              <a:t>5/13/2024</a:t>
            </a:fld>
            <a:endParaRPr lang="en-US"/>
          </a:p>
        </p:txBody>
      </p:sp>
      <p:sp>
        <p:nvSpPr>
          <p:cNvPr id="5" name="Footer Placeholder 4">
            <a:extLst>
              <a:ext uri="{FF2B5EF4-FFF2-40B4-BE49-F238E27FC236}">
                <a16:creationId xmlns:a16="http://schemas.microsoft.com/office/drawing/2014/main" id="{F7C4581B-C4D4-47BC-8360-76BC0891C36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BD4264A-DEE5-4D58-B802-44EF7C4DB3D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291DD3-19FB-4652-9CFC-0ADDF2229247}" type="slidenum">
              <a:rPr lang="en-US" smtClean="0"/>
              <a:t>‹#›</a:t>
            </a:fld>
            <a:endParaRPr lang="en-US"/>
          </a:p>
        </p:txBody>
      </p:sp>
      <p:pic>
        <p:nvPicPr>
          <p:cNvPr id="8" name="Picture 7">
            <a:extLst>
              <a:ext uri="{FF2B5EF4-FFF2-40B4-BE49-F238E27FC236}">
                <a16:creationId xmlns:a16="http://schemas.microsoft.com/office/drawing/2014/main" id="{2C9089F4-13BF-4512-86A4-EF43555A9589}"/>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9982200" y="257620"/>
            <a:ext cx="1847850" cy="1171575"/>
          </a:xfrm>
          <a:prstGeom prst="rect">
            <a:avLst/>
          </a:prstGeom>
        </p:spPr>
      </p:pic>
    </p:spTree>
    <p:extLst>
      <p:ext uri="{BB962C8B-B14F-4D97-AF65-F5344CB8AC3E}">
        <p14:creationId xmlns:p14="http://schemas.microsoft.com/office/powerpoint/2010/main" val="84127866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b="1" kern="1200">
          <a:solidFill>
            <a:srgbClr val="7030A0"/>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E8C989-C331-49AD-9A77-D2BBAA43CF60}"/>
              </a:ext>
            </a:extLst>
          </p:cNvPr>
          <p:cNvSpPr>
            <a:spLocks noGrp="1"/>
          </p:cNvSpPr>
          <p:nvPr>
            <p:ph type="ctrTitle"/>
          </p:nvPr>
        </p:nvSpPr>
        <p:spPr>
          <a:xfrm>
            <a:off x="1524000" y="1122363"/>
            <a:ext cx="9144000" cy="3627190"/>
          </a:xfrm>
        </p:spPr>
        <p:txBody>
          <a:bodyPr>
            <a:normAutofit/>
          </a:bodyPr>
          <a:lstStyle/>
          <a:p>
            <a:r>
              <a:rPr lang="en-US" b="1" dirty="0">
                <a:solidFill>
                  <a:srgbClr val="7030A0"/>
                </a:solidFill>
              </a:rPr>
              <a:t>Columbia College Title IX Training </a:t>
            </a:r>
            <a:br>
              <a:rPr lang="en-US" b="1" dirty="0">
                <a:solidFill>
                  <a:srgbClr val="7030A0"/>
                </a:solidFill>
              </a:rPr>
            </a:br>
            <a:br>
              <a:rPr lang="en-US" b="1" dirty="0">
                <a:solidFill>
                  <a:srgbClr val="7030A0"/>
                </a:solidFill>
              </a:rPr>
            </a:br>
            <a:r>
              <a:rPr lang="en-US" b="1" i="1" dirty="0">
                <a:solidFill>
                  <a:srgbClr val="7030A0"/>
                </a:solidFill>
              </a:rPr>
              <a:t>Advisor Training </a:t>
            </a:r>
          </a:p>
        </p:txBody>
      </p:sp>
    </p:spTree>
    <p:extLst>
      <p:ext uri="{BB962C8B-B14F-4D97-AF65-F5344CB8AC3E}">
        <p14:creationId xmlns:p14="http://schemas.microsoft.com/office/powerpoint/2010/main" val="41846095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FC4473-CD8C-BE68-713D-3AD3FD5223B8}"/>
              </a:ext>
            </a:extLst>
          </p:cNvPr>
          <p:cNvSpPr>
            <a:spLocks noGrp="1"/>
          </p:cNvSpPr>
          <p:nvPr>
            <p:ph type="title"/>
          </p:nvPr>
        </p:nvSpPr>
        <p:spPr/>
        <p:txBody>
          <a:bodyPr/>
          <a:lstStyle/>
          <a:p>
            <a:r>
              <a:rPr lang="en-US" dirty="0"/>
              <a:t>Participation in Investigations</a:t>
            </a:r>
          </a:p>
        </p:txBody>
      </p:sp>
      <p:sp>
        <p:nvSpPr>
          <p:cNvPr id="3" name="Content Placeholder 2">
            <a:extLst>
              <a:ext uri="{FF2B5EF4-FFF2-40B4-BE49-F238E27FC236}">
                <a16:creationId xmlns:a16="http://schemas.microsoft.com/office/drawing/2014/main" id="{9DDBA2DB-130E-6AC6-3CDB-25EF956FA1FF}"/>
              </a:ext>
            </a:extLst>
          </p:cNvPr>
          <p:cNvSpPr>
            <a:spLocks noGrp="1"/>
          </p:cNvSpPr>
          <p:nvPr>
            <p:ph idx="1"/>
          </p:nvPr>
        </p:nvSpPr>
        <p:spPr/>
        <p:txBody>
          <a:bodyPr/>
          <a:lstStyle/>
          <a:p>
            <a:r>
              <a:rPr lang="en-US" dirty="0"/>
              <a:t>May be present during witness interviews</a:t>
            </a:r>
          </a:p>
          <a:p>
            <a:endParaRPr lang="en-US" dirty="0"/>
          </a:p>
          <a:p>
            <a:r>
              <a:rPr lang="en-US" dirty="0"/>
              <a:t>Not permitted to participate </a:t>
            </a:r>
          </a:p>
          <a:p>
            <a:endParaRPr lang="en-US" dirty="0"/>
          </a:p>
          <a:p>
            <a:r>
              <a:rPr lang="en-US" dirty="0"/>
              <a:t>May meet and confer with student during process</a:t>
            </a:r>
          </a:p>
          <a:p>
            <a:endParaRPr lang="en-US" dirty="0"/>
          </a:p>
          <a:p>
            <a:r>
              <a:rPr lang="en-US" dirty="0"/>
              <a:t>As student consents, should be privy to all communications from investigator</a:t>
            </a:r>
          </a:p>
        </p:txBody>
      </p:sp>
    </p:spTree>
    <p:extLst>
      <p:ext uri="{BB962C8B-B14F-4D97-AF65-F5344CB8AC3E}">
        <p14:creationId xmlns:p14="http://schemas.microsoft.com/office/powerpoint/2010/main" val="8991011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F69B21-4E79-2B44-8E87-9EB824FAFA4E}"/>
              </a:ext>
            </a:extLst>
          </p:cNvPr>
          <p:cNvSpPr>
            <a:spLocks noGrp="1"/>
          </p:cNvSpPr>
          <p:nvPr>
            <p:ph type="title"/>
          </p:nvPr>
        </p:nvSpPr>
        <p:spPr/>
        <p:txBody>
          <a:bodyPr/>
          <a:lstStyle/>
          <a:p>
            <a:r>
              <a:rPr lang="en-US" dirty="0"/>
              <a:t>Participation at Hearing</a:t>
            </a:r>
          </a:p>
        </p:txBody>
      </p:sp>
      <p:sp>
        <p:nvSpPr>
          <p:cNvPr id="3" name="Content Placeholder 2">
            <a:extLst>
              <a:ext uri="{FF2B5EF4-FFF2-40B4-BE49-F238E27FC236}">
                <a16:creationId xmlns:a16="http://schemas.microsoft.com/office/drawing/2014/main" id="{ADA528C6-9421-ED1A-5DC6-B3B7FD2C6A94}"/>
              </a:ext>
            </a:extLst>
          </p:cNvPr>
          <p:cNvSpPr>
            <a:spLocks noGrp="1"/>
          </p:cNvSpPr>
          <p:nvPr>
            <p:ph idx="1"/>
          </p:nvPr>
        </p:nvSpPr>
        <p:spPr/>
        <p:txBody>
          <a:bodyPr/>
          <a:lstStyle/>
          <a:p>
            <a:r>
              <a:rPr lang="en-US" dirty="0"/>
              <a:t>Make Opening statement (if permitted)</a:t>
            </a:r>
          </a:p>
          <a:p>
            <a:endParaRPr lang="en-US" dirty="0"/>
          </a:p>
          <a:p>
            <a:r>
              <a:rPr lang="en-US" dirty="0"/>
              <a:t>Cross Examine witnesses</a:t>
            </a:r>
          </a:p>
          <a:p>
            <a:endParaRPr lang="en-US" dirty="0"/>
          </a:p>
          <a:p>
            <a:r>
              <a:rPr lang="en-US" dirty="0"/>
              <a:t>Make Closing statement (if permitted)</a:t>
            </a:r>
          </a:p>
        </p:txBody>
      </p:sp>
    </p:spTree>
    <p:extLst>
      <p:ext uri="{BB962C8B-B14F-4D97-AF65-F5344CB8AC3E}">
        <p14:creationId xmlns:p14="http://schemas.microsoft.com/office/powerpoint/2010/main" val="33813373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5B0400-3D83-F632-B7A8-DD14E1FE1DCB}"/>
              </a:ext>
            </a:extLst>
          </p:cNvPr>
          <p:cNvSpPr>
            <a:spLocks noGrp="1"/>
          </p:cNvSpPr>
          <p:nvPr>
            <p:ph type="title"/>
          </p:nvPr>
        </p:nvSpPr>
        <p:spPr/>
        <p:txBody>
          <a:bodyPr/>
          <a:lstStyle/>
          <a:p>
            <a:r>
              <a:rPr lang="en-US" dirty="0"/>
              <a:t>Cross – Examination </a:t>
            </a:r>
          </a:p>
        </p:txBody>
      </p:sp>
      <p:sp>
        <p:nvSpPr>
          <p:cNvPr id="3" name="Content Placeholder 2">
            <a:extLst>
              <a:ext uri="{FF2B5EF4-FFF2-40B4-BE49-F238E27FC236}">
                <a16:creationId xmlns:a16="http://schemas.microsoft.com/office/drawing/2014/main" id="{9082ECEE-B814-57C7-4022-D658C15178F5}"/>
              </a:ext>
            </a:extLst>
          </p:cNvPr>
          <p:cNvSpPr>
            <a:spLocks noGrp="1"/>
          </p:cNvSpPr>
          <p:nvPr>
            <p:ph idx="1"/>
          </p:nvPr>
        </p:nvSpPr>
        <p:spPr/>
        <p:txBody>
          <a:bodyPr/>
          <a:lstStyle/>
          <a:p>
            <a:r>
              <a:rPr lang="en-US" dirty="0"/>
              <a:t>Questions designed to test the evidence of the opposing party</a:t>
            </a:r>
          </a:p>
          <a:p>
            <a:endParaRPr lang="en-US" dirty="0"/>
          </a:p>
          <a:p>
            <a:r>
              <a:rPr lang="en-US" dirty="0"/>
              <a:t>Often “closed – ended” questions </a:t>
            </a:r>
          </a:p>
          <a:p>
            <a:pPr lvl="1"/>
            <a:r>
              <a:rPr lang="en-US" dirty="0"/>
              <a:t>It was dark when you returned home, correct?</a:t>
            </a:r>
          </a:p>
          <a:p>
            <a:pPr lvl="1"/>
            <a:r>
              <a:rPr lang="en-US" dirty="0"/>
              <a:t>You had 3 shots, correct?</a:t>
            </a:r>
          </a:p>
          <a:p>
            <a:pPr lvl="1"/>
            <a:endParaRPr lang="en-US" dirty="0"/>
          </a:p>
          <a:p>
            <a:r>
              <a:rPr lang="en-US" dirty="0"/>
              <a:t>Must still be relevant </a:t>
            </a:r>
          </a:p>
          <a:p>
            <a:pPr marL="0" indent="0">
              <a:buNone/>
            </a:pPr>
            <a:endParaRPr lang="en-US" dirty="0"/>
          </a:p>
        </p:txBody>
      </p:sp>
    </p:spTree>
    <p:extLst>
      <p:ext uri="{BB962C8B-B14F-4D97-AF65-F5344CB8AC3E}">
        <p14:creationId xmlns:p14="http://schemas.microsoft.com/office/powerpoint/2010/main" val="16376574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18255"/>
            <a:ext cx="10515600" cy="1325563"/>
          </a:xfrm>
        </p:spPr>
        <p:txBody>
          <a:bodyPr/>
          <a:lstStyle/>
          <a:p>
            <a:r>
              <a:rPr lang="en-US" b="1" dirty="0">
                <a:solidFill>
                  <a:srgbClr val="7030A0"/>
                </a:solidFill>
              </a:rPr>
              <a:t>Evidence Considerations</a:t>
            </a:r>
          </a:p>
        </p:txBody>
      </p:sp>
      <p:sp>
        <p:nvSpPr>
          <p:cNvPr id="5" name="Content Placeholder 4"/>
          <p:cNvSpPr>
            <a:spLocks noGrp="1"/>
          </p:cNvSpPr>
          <p:nvPr>
            <p:ph idx="1"/>
          </p:nvPr>
        </p:nvSpPr>
        <p:spPr/>
        <p:txBody>
          <a:bodyPr/>
          <a:lstStyle/>
          <a:p>
            <a:pPr marL="514350" indent="-514350">
              <a:buFont typeface="+mj-lt"/>
              <a:buAutoNum type="arabicPeriod"/>
            </a:pPr>
            <a:r>
              <a:rPr lang="en-US" sz="3600" dirty="0"/>
              <a:t>Relevance</a:t>
            </a:r>
          </a:p>
          <a:p>
            <a:pPr marL="514350" indent="-514350">
              <a:buFont typeface="+mj-lt"/>
              <a:buAutoNum type="arabicPeriod"/>
            </a:pPr>
            <a:endParaRPr lang="en-US" sz="3600" dirty="0"/>
          </a:p>
          <a:p>
            <a:pPr marL="514350" indent="-514350">
              <a:buFont typeface="+mj-lt"/>
              <a:buAutoNum type="arabicPeriod"/>
            </a:pPr>
            <a:endParaRPr lang="en-US" sz="3600" dirty="0"/>
          </a:p>
          <a:p>
            <a:pPr marL="514350" indent="-514350">
              <a:buFont typeface="+mj-lt"/>
              <a:buAutoNum type="arabicPeriod"/>
            </a:pPr>
            <a:r>
              <a:rPr lang="en-US" sz="3600" dirty="0"/>
              <a:t>Credibility </a:t>
            </a:r>
          </a:p>
          <a:p>
            <a:pPr marL="514350" indent="-514350">
              <a:buFont typeface="+mj-lt"/>
              <a:buAutoNum type="arabicPeriod"/>
            </a:pPr>
            <a:endParaRPr lang="en-US" dirty="0"/>
          </a:p>
          <a:p>
            <a:pPr marL="514350" indent="-514350">
              <a:buFont typeface="+mj-lt"/>
              <a:buAutoNum type="arabicPeriod"/>
            </a:pPr>
            <a:endParaRPr lang="en-US" dirty="0"/>
          </a:p>
        </p:txBody>
      </p:sp>
    </p:spTree>
    <p:extLst>
      <p:ext uri="{BB962C8B-B14F-4D97-AF65-F5344CB8AC3E}">
        <p14:creationId xmlns:p14="http://schemas.microsoft.com/office/powerpoint/2010/main" val="8161519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8255"/>
            <a:ext cx="10515600" cy="1325563"/>
          </a:xfrm>
        </p:spPr>
        <p:txBody>
          <a:bodyPr>
            <a:normAutofit/>
          </a:bodyPr>
          <a:lstStyle/>
          <a:p>
            <a:r>
              <a:rPr lang="en-US" b="1" dirty="0">
                <a:solidFill>
                  <a:srgbClr val="7030A0"/>
                </a:solidFill>
              </a:rPr>
              <a:t>What Is Relevant?</a:t>
            </a:r>
          </a:p>
        </p:txBody>
      </p:sp>
      <p:sp>
        <p:nvSpPr>
          <p:cNvPr id="3" name="Content Placeholder 2"/>
          <p:cNvSpPr>
            <a:spLocks noGrp="1"/>
          </p:cNvSpPr>
          <p:nvPr>
            <p:ph idx="1"/>
          </p:nvPr>
        </p:nvSpPr>
        <p:spPr/>
        <p:txBody>
          <a:bodyPr>
            <a:normAutofit/>
          </a:bodyPr>
          <a:lstStyle/>
          <a:p>
            <a:pPr marL="457200" indent="-457200">
              <a:buFont typeface="Arial" panose="020B0604020202020204" pitchFamily="34" charset="0"/>
              <a:buChar char="•"/>
            </a:pPr>
            <a:r>
              <a:rPr lang="en-US" b="1" dirty="0"/>
              <a:t>Mantra:  </a:t>
            </a:r>
            <a:r>
              <a:rPr lang="en-US" dirty="0"/>
              <a:t>Is the fact or information that is being offered likely to prove/disprove an issue in the investigation?  </a:t>
            </a:r>
          </a:p>
          <a:p>
            <a:pPr marL="457200" indent="-457200">
              <a:buFont typeface="Arial" panose="020B0604020202020204" pitchFamily="34" charset="0"/>
              <a:buChar char="•"/>
            </a:pPr>
            <a:r>
              <a:rPr lang="en-US" dirty="0"/>
              <a:t>If it is likely to prove/disprove, even indirectly, it is relevant.  If it is not likely to do so, it should not be considered.</a:t>
            </a:r>
          </a:p>
        </p:txBody>
      </p:sp>
    </p:spTree>
    <p:extLst>
      <p:ext uri="{BB962C8B-B14F-4D97-AF65-F5344CB8AC3E}">
        <p14:creationId xmlns:p14="http://schemas.microsoft.com/office/powerpoint/2010/main" val="17561378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6251D-23AA-4150-9AD5-62CC4047A49A}"/>
              </a:ext>
            </a:extLst>
          </p:cNvPr>
          <p:cNvSpPr>
            <a:spLocks noGrp="1"/>
          </p:cNvSpPr>
          <p:nvPr>
            <p:ph type="title"/>
          </p:nvPr>
        </p:nvSpPr>
        <p:spPr>
          <a:xfrm>
            <a:off x="0" y="0"/>
            <a:ext cx="10515600" cy="1325563"/>
          </a:xfrm>
        </p:spPr>
        <p:txBody>
          <a:bodyPr/>
          <a:lstStyle/>
          <a:p>
            <a:r>
              <a:rPr lang="en-US" dirty="0"/>
              <a:t>Relevance and Rape Shield Laws</a:t>
            </a:r>
          </a:p>
        </p:txBody>
      </p:sp>
      <p:sp>
        <p:nvSpPr>
          <p:cNvPr id="3" name="Content Placeholder 2">
            <a:extLst>
              <a:ext uri="{FF2B5EF4-FFF2-40B4-BE49-F238E27FC236}">
                <a16:creationId xmlns:a16="http://schemas.microsoft.com/office/drawing/2014/main" id="{68D286B2-28A4-44AD-B1CA-14C4E42656FB}"/>
              </a:ext>
            </a:extLst>
          </p:cNvPr>
          <p:cNvSpPr>
            <a:spLocks noGrp="1"/>
          </p:cNvSpPr>
          <p:nvPr>
            <p:ph idx="1"/>
          </p:nvPr>
        </p:nvSpPr>
        <p:spPr/>
        <p:txBody>
          <a:bodyPr>
            <a:normAutofit lnSpcReduction="10000"/>
          </a:bodyPr>
          <a:lstStyle/>
          <a:p>
            <a:pPr algn="just"/>
            <a:r>
              <a:rPr lang="en-US" dirty="0"/>
              <a:t>Relevance:  something that has a connection to the question being decided so that it makes one fact or another more or less likely to be true</a:t>
            </a:r>
          </a:p>
          <a:p>
            <a:r>
              <a:rPr lang="en-US" dirty="0"/>
              <a:t>Not relevant:</a:t>
            </a:r>
          </a:p>
          <a:p>
            <a:pPr lvl="1"/>
            <a:r>
              <a:rPr lang="en-US" dirty="0"/>
              <a:t>Questions and evidence about the Complainant's sexual predisposition</a:t>
            </a:r>
          </a:p>
          <a:p>
            <a:pPr lvl="1"/>
            <a:r>
              <a:rPr lang="en-US" dirty="0"/>
              <a:t>Questions and evidence about the Complainant’s prior sexual behavior, except: </a:t>
            </a:r>
          </a:p>
          <a:p>
            <a:pPr lvl="2"/>
            <a:r>
              <a:rPr lang="en-US" dirty="0"/>
              <a:t>(</a:t>
            </a:r>
            <a:r>
              <a:rPr lang="en-US" dirty="0" err="1"/>
              <a:t>i</a:t>
            </a:r>
            <a:r>
              <a:rPr lang="en-US" dirty="0"/>
              <a:t>) when offered to prove that someone other than the Respondent committed the alleged conduct; or </a:t>
            </a:r>
          </a:p>
          <a:p>
            <a:pPr lvl="2"/>
            <a:r>
              <a:rPr lang="en-US" dirty="0"/>
              <a:t>(ii) when specific incidents of the Complainant's prior sexual behavior with respect to the Respondent and are offered to prove Affirmative Consent. </a:t>
            </a:r>
          </a:p>
          <a:p>
            <a:pPr lvl="1"/>
            <a:r>
              <a:rPr lang="en-US" dirty="0"/>
              <a:t>Information protected by a legally-recognized privilege (e.g., attorney-client, physician-patient)</a:t>
            </a:r>
          </a:p>
          <a:p>
            <a:endParaRPr lang="en-US" dirty="0"/>
          </a:p>
        </p:txBody>
      </p:sp>
    </p:spTree>
    <p:extLst>
      <p:ext uri="{BB962C8B-B14F-4D97-AF65-F5344CB8AC3E}">
        <p14:creationId xmlns:p14="http://schemas.microsoft.com/office/powerpoint/2010/main" val="21786562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5CE6D5-80D9-4752-AE04-ECB2EBA6390E}"/>
              </a:ext>
            </a:extLst>
          </p:cNvPr>
          <p:cNvSpPr>
            <a:spLocks noGrp="1"/>
          </p:cNvSpPr>
          <p:nvPr>
            <p:ph type="title"/>
          </p:nvPr>
        </p:nvSpPr>
        <p:spPr>
          <a:xfrm>
            <a:off x="0" y="0"/>
            <a:ext cx="10515600" cy="1325563"/>
          </a:xfrm>
        </p:spPr>
        <p:txBody>
          <a:bodyPr/>
          <a:lstStyle/>
          <a:p>
            <a:r>
              <a:rPr lang="en-US" dirty="0"/>
              <a:t>Weighing Credibility</a:t>
            </a:r>
          </a:p>
        </p:txBody>
      </p:sp>
      <p:sp>
        <p:nvSpPr>
          <p:cNvPr id="3" name="Content Placeholder 2">
            <a:extLst>
              <a:ext uri="{FF2B5EF4-FFF2-40B4-BE49-F238E27FC236}">
                <a16:creationId xmlns:a16="http://schemas.microsoft.com/office/drawing/2014/main" id="{7B203640-F48B-46E8-8B7B-2D12DE50AB72}"/>
              </a:ext>
            </a:extLst>
          </p:cNvPr>
          <p:cNvSpPr>
            <a:spLocks noGrp="1"/>
          </p:cNvSpPr>
          <p:nvPr>
            <p:ph idx="1"/>
          </p:nvPr>
        </p:nvSpPr>
        <p:spPr/>
        <p:txBody>
          <a:bodyPr/>
          <a:lstStyle/>
          <a:p>
            <a:r>
              <a:rPr lang="en-US" dirty="0"/>
              <a:t>Role</a:t>
            </a:r>
          </a:p>
          <a:p>
            <a:r>
              <a:rPr lang="en-US" dirty="0"/>
              <a:t>Relationship</a:t>
            </a:r>
          </a:p>
          <a:p>
            <a:r>
              <a:rPr lang="en-US" dirty="0"/>
              <a:t>Motive</a:t>
            </a:r>
          </a:p>
          <a:p>
            <a:r>
              <a:rPr lang="en-US" dirty="0"/>
              <a:t>Relevance</a:t>
            </a:r>
          </a:p>
          <a:p>
            <a:r>
              <a:rPr lang="en-US" dirty="0"/>
              <a:t>Supporting Evidence</a:t>
            </a:r>
          </a:p>
          <a:p>
            <a:r>
              <a:rPr lang="en-US" dirty="0"/>
              <a:t>Delivery and Demeanor</a:t>
            </a:r>
          </a:p>
        </p:txBody>
      </p:sp>
    </p:spTree>
    <p:extLst>
      <p:ext uri="{BB962C8B-B14F-4D97-AF65-F5344CB8AC3E}">
        <p14:creationId xmlns:p14="http://schemas.microsoft.com/office/powerpoint/2010/main" val="7985991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0" y="0"/>
            <a:ext cx="10515600" cy="1325563"/>
          </a:xfrm>
        </p:spPr>
        <p:txBody>
          <a:bodyPr>
            <a:noAutofit/>
          </a:bodyPr>
          <a:lstStyle/>
          <a:p>
            <a:pPr marL="0" lvl="1" indent="0">
              <a:spcBef>
                <a:spcPct val="0"/>
              </a:spcBef>
              <a:buNone/>
            </a:pPr>
            <a:r>
              <a:rPr lang="en-US" sz="4000" b="1" kern="0" dirty="0">
                <a:solidFill>
                  <a:srgbClr val="7030A0"/>
                </a:solidFill>
                <a:latin typeface="+mj-lt"/>
              </a:rPr>
              <a:t>Another Note on Determining </a:t>
            </a:r>
            <a:br>
              <a:rPr lang="en-US" sz="4000" b="1" kern="0" dirty="0">
                <a:solidFill>
                  <a:srgbClr val="7030A0"/>
                </a:solidFill>
                <a:latin typeface="+mj-lt"/>
              </a:rPr>
            </a:br>
            <a:r>
              <a:rPr lang="en-US" sz="4000" b="1" kern="0" dirty="0">
                <a:solidFill>
                  <a:srgbClr val="7030A0"/>
                </a:solidFill>
                <a:latin typeface="+mj-lt"/>
              </a:rPr>
              <a:t>Witness Credibility</a:t>
            </a:r>
          </a:p>
        </p:txBody>
      </p:sp>
      <p:sp>
        <p:nvSpPr>
          <p:cNvPr id="23555" name="Content Placeholder 2"/>
          <p:cNvSpPr txBox="1">
            <a:spLocks/>
          </p:cNvSpPr>
          <p:nvPr/>
        </p:nvSpPr>
        <p:spPr bwMode="auto">
          <a:xfrm>
            <a:off x="457199" y="1232115"/>
            <a:ext cx="11216245"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defRPr sz="3200">
                <a:solidFill>
                  <a:srgbClr val="17375E"/>
                </a:solidFill>
                <a:latin typeface="Arial" panose="020B0604020202020204" pitchFamily="34" charset="0"/>
                <a:cs typeface="Arial" panose="020B0604020202020204" pitchFamily="34" charset="0"/>
              </a:defRPr>
            </a:lvl1pPr>
            <a:lvl2pPr marL="182563" indent="-182563">
              <a:spcBef>
                <a:spcPct val="20000"/>
              </a:spcBef>
              <a:buFont typeface="Arial" panose="020B0604020202020204" pitchFamily="34" charset="0"/>
              <a:buChar char="–"/>
              <a:defRPr sz="2800">
                <a:solidFill>
                  <a:srgbClr val="17375E"/>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buChar char="•"/>
              <a:defRPr sz="2600">
                <a:solidFill>
                  <a:srgbClr val="17375E"/>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2400">
                <a:solidFill>
                  <a:srgbClr val="17375E"/>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1600">
                <a:solidFill>
                  <a:srgbClr val="17375E"/>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rgbClr val="17375E"/>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rgbClr val="17375E"/>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rgbClr val="17375E"/>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rgbClr val="17375E"/>
                </a:solidFill>
                <a:latin typeface="Arial" panose="020B0604020202020204" pitchFamily="34" charset="0"/>
                <a:cs typeface="Arial" panose="020B0604020202020204" pitchFamily="34" charset="0"/>
              </a:defRPr>
            </a:lvl9pPr>
          </a:lstStyle>
          <a:p>
            <a:pPr marL="0" marR="0" lvl="1" indent="0" algn="l" defTabSz="914400" rtl="0" eaLnBrk="1" fontAlgn="auto" latinLnBrk="0" hangingPunct="1">
              <a:lnSpc>
                <a:spcPct val="100000"/>
              </a:lnSpc>
              <a:spcBef>
                <a:spcPct val="0"/>
              </a:spcBef>
              <a:spcAft>
                <a:spcPts val="0"/>
              </a:spcAft>
              <a:buClrTx/>
              <a:buSzTx/>
              <a:buFont typeface="Arial" panose="020B0604020202020204" pitchFamily="34" charset="0"/>
              <a:buNone/>
              <a:tabLst/>
              <a:defRPr/>
            </a:pPr>
            <a:endParaRPr kumimoji="0" lang="en-US" sz="2400" b="0" i="0" u="none" strike="noStrike" kern="0" cap="none" spc="0" normalizeH="0" baseline="0" noProof="0" dirty="0">
              <a:ln>
                <a:noFill/>
              </a:ln>
              <a:solidFill>
                <a:srgbClr val="17375E"/>
              </a:solidFill>
              <a:effectLst/>
              <a:uLnTx/>
              <a:uFillTx/>
              <a:latin typeface="Arial" panose="020B0604020202020204" pitchFamily="34" charset="0"/>
              <a:ea typeface="+mn-ea"/>
              <a:cs typeface="Arial" panose="020B0604020202020204" pitchFamily="34" charset="0"/>
            </a:endParaRPr>
          </a:p>
          <a:p>
            <a:pPr marL="0" marR="0" lvl="1" indent="0" algn="l" defTabSz="914400" rtl="0" eaLnBrk="1" fontAlgn="auto" latinLnBrk="0" hangingPunct="1">
              <a:lnSpc>
                <a:spcPct val="100000"/>
              </a:lnSpc>
              <a:spcBef>
                <a:spcPct val="0"/>
              </a:spcBef>
              <a:spcAft>
                <a:spcPts val="0"/>
              </a:spcAft>
              <a:buClrTx/>
              <a:buSzTx/>
              <a:buFont typeface="Arial" panose="020B0604020202020204" pitchFamily="34" charset="0"/>
              <a:buNone/>
              <a:tabLst/>
              <a:defRPr/>
            </a:pPr>
            <a:r>
              <a:rPr kumimoji="0" lang="en-US" sz="2600" b="1"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EEOC</a:t>
            </a:r>
            <a:r>
              <a:rPr kumimoji="0" lang="en-US" sz="26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recommends using the following factors:</a:t>
            </a:r>
            <a:endParaRPr kumimoji="0" lang="en-US" sz="24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182563" marR="0" lvl="1" indent="-182563" algn="l" defTabSz="91440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0" lang="en-US" sz="2400" b="1"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Plausibility</a:t>
            </a:r>
            <a:r>
              <a:rPr kumimoji="0" lang="en-US" sz="24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Is the witness’s version of the facts believable? Does it make sense?</a:t>
            </a:r>
          </a:p>
          <a:p>
            <a:pPr marL="182563" marR="0" lvl="1" indent="-182563" algn="l" defTabSz="91440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0" lang="en-US" sz="2400" b="1"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Demeanor</a:t>
            </a:r>
            <a:r>
              <a:rPr kumimoji="0" lang="en-US" sz="24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Does the witness seem to be telling the truth?</a:t>
            </a:r>
          </a:p>
          <a:p>
            <a:pPr marL="182563" marR="0" lvl="1" indent="-182563" algn="l" defTabSz="91440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0" lang="en-US" sz="2400" b="1"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Motive</a:t>
            </a:r>
            <a:r>
              <a:rPr kumimoji="0" lang="en-US" sz="24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Does the person have a reason to lie?</a:t>
            </a:r>
          </a:p>
          <a:p>
            <a:pPr marL="182563" marR="0" lvl="1" indent="-182563" algn="l" defTabSz="91440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0" lang="en-US" sz="2400" b="1"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Corroboration</a:t>
            </a:r>
            <a:r>
              <a:rPr kumimoji="0" lang="en-US" sz="24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Are there documents or other witnesses that support the witness’s version of events?</a:t>
            </a:r>
          </a:p>
          <a:p>
            <a:pPr marL="182563" marR="0" lvl="1" indent="-182563" algn="l" defTabSz="91440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0" lang="en-US" sz="2400" b="1"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Past record</a:t>
            </a:r>
            <a:r>
              <a:rPr kumimoji="0" lang="en-US" sz="24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Does the subject of the complaint have a past record of inappropriate behavior?</a:t>
            </a:r>
          </a:p>
          <a:p>
            <a:pPr marL="0" marR="0" lvl="1" indent="0" algn="l" defTabSz="914400" rtl="0" eaLnBrk="1" fontAlgn="auto" latinLnBrk="0" hangingPunct="1">
              <a:lnSpc>
                <a:spcPct val="100000"/>
              </a:lnSpc>
              <a:spcBef>
                <a:spcPct val="0"/>
              </a:spcBef>
              <a:spcAft>
                <a:spcPts val="0"/>
              </a:spcAft>
              <a:buClrTx/>
              <a:buSzTx/>
              <a:buFont typeface="Arial" panose="020B0604020202020204" pitchFamily="34" charset="0"/>
              <a:buNone/>
              <a:tabLst/>
              <a:defRPr/>
            </a:pPr>
            <a:endParaRPr kumimoji="0" lang="en-US" altLang="en-US" sz="2500" b="0" i="0" u="none" strike="noStrike" kern="1200" cap="none" spc="0" normalizeH="0" baseline="0" noProof="0" dirty="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987435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461846" y="1279919"/>
            <a:ext cx="10267844" cy="4351338"/>
          </a:xfrm>
        </p:spPr>
        <p:txBody>
          <a:bodyPr>
            <a:normAutofit/>
          </a:bodyPr>
          <a:lstStyle/>
          <a:p>
            <a:pPr marL="514350" indent="-514350">
              <a:buFont typeface="+mj-lt"/>
              <a:buAutoNum type="arabicPeriod"/>
            </a:pPr>
            <a:r>
              <a:rPr lang="en-US" dirty="0"/>
              <a:t>Compare verifiable facts to witness statements.</a:t>
            </a:r>
          </a:p>
          <a:p>
            <a:pPr marL="514350" indent="-514350">
              <a:buFont typeface="+mj-lt"/>
              <a:buAutoNum type="arabicPeriod"/>
            </a:pPr>
            <a:r>
              <a:rPr lang="en-US" dirty="0"/>
              <a:t>Are there major inconsistencies in testimony?</a:t>
            </a:r>
          </a:p>
          <a:p>
            <a:pPr marL="514350" indent="-514350">
              <a:buFont typeface="+mj-lt"/>
              <a:buAutoNum type="arabicPeriod"/>
            </a:pPr>
            <a:r>
              <a:rPr lang="en-US" dirty="0"/>
              <a:t>Do neutral witnesses corroborate or contradict?</a:t>
            </a:r>
          </a:p>
          <a:p>
            <a:pPr marL="514350" indent="-514350">
              <a:buFont typeface="+mj-lt"/>
              <a:buAutoNum type="arabicPeriod"/>
            </a:pPr>
            <a:r>
              <a:rPr lang="en-US" dirty="0"/>
              <a:t>Are there documents such as diaries, calendar entries, journals, notes or letters describing the incidents?</a:t>
            </a:r>
          </a:p>
          <a:p>
            <a:pPr marL="514350" indent="-514350">
              <a:buFont typeface="+mj-lt"/>
              <a:buAutoNum type="arabicPeriod"/>
            </a:pPr>
            <a:r>
              <a:rPr lang="en-US" dirty="0"/>
              <a:t>What have witnesses told others?</a:t>
            </a:r>
          </a:p>
          <a:p>
            <a:pPr marL="514350" indent="-514350">
              <a:buFont typeface="+mj-lt"/>
              <a:buAutoNum type="arabicPeriod"/>
            </a:pPr>
            <a:r>
              <a:rPr lang="en-US" dirty="0"/>
              <a:t>Have there been similar complaints against the respondent? ***</a:t>
            </a:r>
          </a:p>
          <a:p>
            <a:pPr marL="514350" indent="-514350">
              <a:buFont typeface="+mj-lt"/>
              <a:buAutoNum type="arabicPeriod"/>
            </a:pPr>
            <a:r>
              <a:rPr lang="en-US" dirty="0"/>
              <a:t>Do any of the witnesses have a motivation to lie, exaggerate or distort information?</a:t>
            </a:r>
          </a:p>
          <a:p>
            <a:pPr marL="457200" indent="-457200">
              <a:buFont typeface="Arial" panose="020B0604020202020204" pitchFamily="34" charset="0"/>
              <a:buChar char="•"/>
            </a:pPr>
            <a:endParaRPr lang="en-US" dirty="0"/>
          </a:p>
          <a:p>
            <a:pPr marL="457200" indent="-457200">
              <a:buFont typeface="Arial" panose="020B0604020202020204" pitchFamily="34" charset="0"/>
              <a:buChar char="•"/>
            </a:pPr>
            <a:endParaRPr lang="en-US" dirty="0"/>
          </a:p>
          <a:p>
            <a:pPr marL="457200" indent="-457200">
              <a:buFont typeface="Arial" panose="020B0604020202020204" pitchFamily="34" charset="0"/>
              <a:buChar char="•"/>
            </a:pPr>
            <a:endParaRPr lang="en-US" dirty="0"/>
          </a:p>
          <a:p>
            <a:pPr marL="457200" indent="-457200">
              <a:buFont typeface="Arial" panose="020B0604020202020204" pitchFamily="34" charset="0"/>
              <a:buChar char="•"/>
            </a:pPr>
            <a:endParaRPr lang="en-US" dirty="0"/>
          </a:p>
        </p:txBody>
      </p:sp>
      <p:sp>
        <p:nvSpPr>
          <p:cNvPr id="3" name="Title 2"/>
          <p:cNvSpPr>
            <a:spLocks noGrp="1"/>
          </p:cNvSpPr>
          <p:nvPr>
            <p:ph type="title"/>
          </p:nvPr>
        </p:nvSpPr>
        <p:spPr>
          <a:xfrm>
            <a:off x="0" y="0"/>
            <a:ext cx="10267844" cy="1069675"/>
          </a:xfrm>
        </p:spPr>
        <p:txBody>
          <a:bodyPr>
            <a:noAutofit/>
          </a:bodyPr>
          <a:lstStyle/>
          <a:p>
            <a:r>
              <a:rPr lang="en-US" b="1" dirty="0"/>
              <a:t>Seven Factors to Consider</a:t>
            </a:r>
          </a:p>
        </p:txBody>
      </p:sp>
    </p:spTree>
    <p:extLst>
      <p:ext uri="{BB962C8B-B14F-4D97-AF65-F5344CB8AC3E}">
        <p14:creationId xmlns:p14="http://schemas.microsoft.com/office/powerpoint/2010/main" val="5967034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7F2B88-9CE9-47E5-B3B8-15C9BF7E295D}"/>
              </a:ext>
            </a:extLst>
          </p:cNvPr>
          <p:cNvSpPr>
            <a:spLocks noGrp="1"/>
          </p:cNvSpPr>
          <p:nvPr>
            <p:ph type="title"/>
          </p:nvPr>
        </p:nvSpPr>
        <p:spPr>
          <a:xfrm>
            <a:off x="0" y="127619"/>
            <a:ext cx="10515600" cy="1325563"/>
          </a:xfrm>
        </p:spPr>
        <p:txBody>
          <a:bodyPr/>
          <a:lstStyle/>
          <a:p>
            <a:r>
              <a:rPr lang="en-US" dirty="0"/>
              <a:t>Trauma Informed Approach</a:t>
            </a:r>
          </a:p>
        </p:txBody>
      </p:sp>
      <p:sp>
        <p:nvSpPr>
          <p:cNvPr id="3" name="Content Placeholder 2">
            <a:extLst>
              <a:ext uri="{FF2B5EF4-FFF2-40B4-BE49-F238E27FC236}">
                <a16:creationId xmlns:a16="http://schemas.microsoft.com/office/drawing/2014/main" id="{CF25EA63-9FE8-4C06-83A4-519B1F2EE6B6}"/>
              </a:ext>
            </a:extLst>
          </p:cNvPr>
          <p:cNvSpPr>
            <a:spLocks noGrp="1"/>
          </p:cNvSpPr>
          <p:nvPr>
            <p:ph idx="1"/>
          </p:nvPr>
        </p:nvSpPr>
        <p:spPr/>
        <p:txBody>
          <a:bodyPr/>
          <a:lstStyle/>
          <a:p>
            <a:r>
              <a:rPr lang="en-US" dirty="0"/>
              <a:t>Persons involved may have experienced trauma</a:t>
            </a:r>
          </a:p>
          <a:p>
            <a:r>
              <a:rPr lang="en-US" dirty="0"/>
              <a:t>Could affect Complainants, Respondents or witnesses</a:t>
            </a:r>
          </a:p>
          <a:p>
            <a:r>
              <a:rPr lang="en-US" dirty="0"/>
              <a:t>May affect how person behaves or interacts</a:t>
            </a:r>
          </a:p>
          <a:p>
            <a:r>
              <a:rPr lang="en-US" dirty="0"/>
              <a:t>Trauma doesn’t mean a policy was necessarily violated</a:t>
            </a:r>
          </a:p>
          <a:p>
            <a:r>
              <a:rPr lang="en-US" dirty="0"/>
              <a:t>Appearing “fine” doesn’t mean a policy was not violated</a:t>
            </a:r>
          </a:p>
        </p:txBody>
      </p:sp>
    </p:spTree>
    <p:extLst>
      <p:ext uri="{BB962C8B-B14F-4D97-AF65-F5344CB8AC3E}">
        <p14:creationId xmlns:p14="http://schemas.microsoft.com/office/powerpoint/2010/main" val="4606080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1E7668-90A5-49D2-9F37-AFACAD657B89}"/>
              </a:ext>
            </a:extLst>
          </p:cNvPr>
          <p:cNvSpPr>
            <a:spLocks noGrp="1"/>
          </p:cNvSpPr>
          <p:nvPr>
            <p:ph type="title"/>
          </p:nvPr>
        </p:nvSpPr>
        <p:spPr>
          <a:xfrm>
            <a:off x="0" y="0"/>
            <a:ext cx="10515600" cy="1325563"/>
          </a:xfrm>
        </p:spPr>
        <p:txBody>
          <a:bodyPr/>
          <a:lstStyle/>
          <a:p>
            <a:r>
              <a:rPr lang="en-US" b="1" dirty="0">
                <a:solidFill>
                  <a:srgbClr val="7030A0"/>
                </a:solidFill>
              </a:rPr>
              <a:t>Conduct Prohibited by Title IX</a:t>
            </a:r>
          </a:p>
        </p:txBody>
      </p:sp>
      <p:sp>
        <p:nvSpPr>
          <p:cNvPr id="3" name="Content Placeholder 2">
            <a:extLst>
              <a:ext uri="{FF2B5EF4-FFF2-40B4-BE49-F238E27FC236}">
                <a16:creationId xmlns:a16="http://schemas.microsoft.com/office/drawing/2014/main" id="{B09AEECA-5578-4487-8DA8-7D5A4393EE32}"/>
              </a:ext>
            </a:extLst>
          </p:cNvPr>
          <p:cNvSpPr>
            <a:spLocks noGrp="1"/>
          </p:cNvSpPr>
          <p:nvPr>
            <p:ph idx="1"/>
          </p:nvPr>
        </p:nvSpPr>
        <p:spPr>
          <a:xfrm>
            <a:off x="838200" y="1325563"/>
            <a:ext cx="10515600" cy="4351338"/>
          </a:xfrm>
        </p:spPr>
        <p:txBody>
          <a:bodyPr>
            <a:normAutofit fontScale="70000" lnSpcReduction="20000"/>
          </a:bodyPr>
          <a:lstStyle/>
          <a:p>
            <a:r>
              <a:rPr lang="en-US" dirty="0"/>
              <a:t>Sex Discrimination</a:t>
            </a:r>
          </a:p>
          <a:p>
            <a:r>
              <a:rPr lang="en-US" dirty="0"/>
              <a:t>Sex-Based Harassment (irrespective of gender identity or sexual orientation)</a:t>
            </a:r>
          </a:p>
          <a:p>
            <a:pPr lvl="1"/>
            <a:r>
              <a:rPr lang="en-US" dirty="0"/>
              <a:t>A form of sex discrimination that includes sexual harassment and harassment based on sex stereotypes, sex characteristics, pregnancy or related conditions, sexual orientation, or gender identity, that is quid pro quo harassment, hostile environment harassment, or one of four specific offenses referenced in the Jeanne </a:t>
            </a:r>
            <a:r>
              <a:rPr lang="en-US" dirty="0" err="1"/>
              <a:t>Clery</a:t>
            </a:r>
            <a:r>
              <a:rPr lang="en-US" dirty="0"/>
              <a:t> Disclosure of Campus Security Policy and Campus Crimes Statistics Act (“</a:t>
            </a:r>
            <a:r>
              <a:rPr lang="en-US" dirty="0" err="1"/>
              <a:t>Clery</a:t>
            </a:r>
            <a:r>
              <a:rPr lang="en-US" dirty="0"/>
              <a:t> Act”) as amended by the Violence Against Women Reauthorization Act of 2013</a:t>
            </a:r>
          </a:p>
          <a:p>
            <a:pPr lvl="1"/>
            <a:r>
              <a:rPr lang="en-US" dirty="0"/>
              <a:t>Dating violence</a:t>
            </a:r>
          </a:p>
          <a:p>
            <a:pPr lvl="1"/>
            <a:r>
              <a:rPr lang="en-US" dirty="0"/>
              <a:t>Gender-based harassment</a:t>
            </a:r>
          </a:p>
          <a:p>
            <a:pPr lvl="1"/>
            <a:r>
              <a:rPr lang="en-US" dirty="0"/>
              <a:t>Sexual assault</a:t>
            </a:r>
          </a:p>
          <a:p>
            <a:pPr lvl="1"/>
            <a:r>
              <a:rPr lang="en-US" dirty="0"/>
              <a:t>Domestic violence</a:t>
            </a:r>
          </a:p>
          <a:p>
            <a:pPr lvl="1"/>
            <a:r>
              <a:rPr lang="en-US" dirty="0"/>
              <a:t>Stalking</a:t>
            </a:r>
          </a:p>
          <a:p>
            <a:r>
              <a:rPr lang="en-US" dirty="0"/>
              <a:t>So long as any of the above occurred within an education program or activity.</a:t>
            </a:r>
          </a:p>
          <a:p>
            <a:r>
              <a:rPr lang="en-US" dirty="0"/>
              <a:t>Retaliation</a:t>
            </a:r>
          </a:p>
          <a:p>
            <a:pPr lvl="1"/>
            <a:r>
              <a:rPr lang="en-US" dirty="0"/>
              <a:t>Those Who Have Been Retaliated Against or Reported, Testified, Assisted or Participated in an Investigation, Proceeding, or Hearing under this policy</a:t>
            </a:r>
          </a:p>
          <a:p>
            <a:endParaRPr lang="en-US" dirty="0"/>
          </a:p>
          <a:p>
            <a:pPr marL="0" indent="0">
              <a:buNone/>
            </a:pPr>
            <a:endParaRPr lang="en-US" dirty="0"/>
          </a:p>
          <a:p>
            <a:endParaRPr lang="en-US" dirty="0"/>
          </a:p>
        </p:txBody>
      </p:sp>
    </p:spTree>
    <p:extLst>
      <p:ext uri="{BB962C8B-B14F-4D97-AF65-F5344CB8AC3E}">
        <p14:creationId xmlns:p14="http://schemas.microsoft.com/office/powerpoint/2010/main" val="7210337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7673"/>
            <a:ext cx="11033004" cy="791655"/>
          </a:xfrm>
        </p:spPr>
        <p:txBody>
          <a:bodyPr/>
          <a:lstStyle/>
          <a:p>
            <a:r>
              <a:rPr lang="en-US" b="1" dirty="0"/>
              <a:t>Obtaining Testimonial Evidence</a:t>
            </a:r>
          </a:p>
        </p:txBody>
      </p:sp>
      <p:sp>
        <p:nvSpPr>
          <p:cNvPr id="3" name="Content Placeholder 2"/>
          <p:cNvSpPr>
            <a:spLocks noGrp="1"/>
          </p:cNvSpPr>
          <p:nvPr>
            <p:ph idx="1"/>
          </p:nvPr>
        </p:nvSpPr>
        <p:spPr>
          <a:xfrm>
            <a:off x="328551" y="1932673"/>
            <a:ext cx="11033004" cy="4688282"/>
          </a:xfrm>
        </p:spPr>
        <p:txBody>
          <a:bodyPr>
            <a:normAutofit/>
          </a:bodyPr>
          <a:lstStyle/>
          <a:p>
            <a:pPr marL="457200" indent="-457200">
              <a:buFont typeface="Arial" panose="020B0604020202020204" pitchFamily="34" charset="0"/>
              <a:buChar char="•"/>
            </a:pPr>
            <a:r>
              <a:rPr lang="en-US" u="sng" dirty="0"/>
              <a:t>Be compassionate and respectful</a:t>
            </a:r>
            <a:r>
              <a:rPr lang="en-US" dirty="0"/>
              <a:t>: Keep in mind that questioning, while sometimes necessary, may make the investigation feel adversarial and put both everyone involved on the defensive. </a:t>
            </a:r>
          </a:p>
          <a:p>
            <a:pPr marL="0" indent="0">
              <a:buNone/>
            </a:pPr>
            <a:endParaRPr lang="en-US" dirty="0"/>
          </a:p>
          <a:p>
            <a:pPr marL="457200" indent="-457200">
              <a:buFont typeface="Arial" panose="020B0604020202020204" pitchFamily="34" charset="0"/>
              <a:buChar char="•"/>
            </a:pPr>
            <a:r>
              <a:rPr lang="en-US" u="sng" dirty="0"/>
              <a:t>Ask the difficult but relevant questions</a:t>
            </a:r>
            <a:r>
              <a:rPr lang="en-US" dirty="0"/>
              <a:t>:  Ask the questions that are needed for a thorough exploration of the facts.</a:t>
            </a:r>
          </a:p>
        </p:txBody>
      </p:sp>
    </p:spTree>
    <p:extLst>
      <p:ext uri="{BB962C8B-B14F-4D97-AF65-F5344CB8AC3E}">
        <p14:creationId xmlns:p14="http://schemas.microsoft.com/office/powerpoint/2010/main" val="20775564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3E5484-7D23-4814-81F6-E00379317EEC}"/>
              </a:ext>
            </a:extLst>
          </p:cNvPr>
          <p:cNvSpPr>
            <a:spLocks noGrp="1"/>
          </p:cNvSpPr>
          <p:nvPr>
            <p:ph type="title"/>
          </p:nvPr>
        </p:nvSpPr>
        <p:spPr>
          <a:xfrm>
            <a:off x="0" y="0"/>
            <a:ext cx="10515600" cy="1325563"/>
          </a:xfrm>
        </p:spPr>
        <p:txBody>
          <a:bodyPr/>
          <a:lstStyle/>
          <a:p>
            <a:r>
              <a:rPr lang="en-US" b="1" dirty="0"/>
              <a:t>Obtaining Testimonial Evidence</a:t>
            </a:r>
            <a:endParaRPr lang="en-US" dirty="0"/>
          </a:p>
        </p:txBody>
      </p:sp>
      <p:sp>
        <p:nvSpPr>
          <p:cNvPr id="3" name="Content Placeholder 2">
            <a:extLst>
              <a:ext uri="{FF2B5EF4-FFF2-40B4-BE49-F238E27FC236}">
                <a16:creationId xmlns:a16="http://schemas.microsoft.com/office/drawing/2014/main" id="{F3F0D515-0ABC-4231-AFB7-0FE226A4B245}"/>
              </a:ext>
            </a:extLst>
          </p:cNvPr>
          <p:cNvSpPr>
            <a:spLocks noGrp="1"/>
          </p:cNvSpPr>
          <p:nvPr>
            <p:ph idx="1"/>
          </p:nvPr>
        </p:nvSpPr>
        <p:spPr/>
        <p:txBody>
          <a:bodyPr/>
          <a:lstStyle/>
          <a:p>
            <a:r>
              <a:rPr lang="en-US" u="sng"/>
              <a:t>Silence is ok</a:t>
            </a:r>
            <a:r>
              <a:rPr lang="en-US"/>
              <a:t>: </a:t>
            </a:r>
          </a:p>
          <a:p>
            <a:pPr lvl="1"/>
            <a:r>
              <a:rPr lang="en-US"/>
              <a:t>Give the witness time to answer</a:t>
            </a:r>
          </a:p>
          <a:p>
            <a:pPr lvl="1"/>
            <a:r>
              <a:rPr lang="en-US"/>
              <a:t>Silence can make people need to fill in the void and that may cause them to provide more information</a:t>
            </a:r>
          </a:p>
        </p:txBody>
      </p:sp>
    </p:spTree>
    <p:extLst>
      <p:ext uri="{BB962C8B-B14F-4D97-AF65-F5344CB8AC3E}">
        <p14:creationId xmlns:p14="http://schemas.microsoft.com/office/powerpoint/2010/main" val="35216089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1033004" cy="1155940"/>
          </a:xfrm>
        </p:spPr>
        <p:txBody>
          <a:bodyPr/>
          <a:lstStyle/>
          <a:p>
            <a:r>
              <a:rPr lang="en-US" b="1" dirty="0"/>
              <a:t>Obtaining Testimonial Evidence</a:t>
            </a:r>
            <a:endParaRPr lang="en-US" dirty="0"/>
          </a:p>
        </p:txBody>
      </p:sp>
      <p:sp>
        <p:nvSpPr>
          <p:cNvPr id="3" name="Content Placeholder 2"/>
          <p:cNvSpPr>
            <a:spLocks noGrp="1"/>
          </p:cNvSpPr>
          <p:nvPr>
            <p:ph idx="1"/>
          </p:nvPr>
        </p:nvSpPr>
        <p:spPr>
          <a:xfrm>
            <a:off x="352302" y="1875522"/>
            <a:ext cx="11033004" cy="4745432"/>
          </a:xfrm>
        </p:spPr>
        <p:txBody>
          <a:bodyPr/>
          <a:lstStyle/>
          <a:p>
            <a:pPr marL="457200" indent="-457200">
              <a:buFont typeface="Arial" panose="020B0604020202020204" pitchFamily="34" charset="0"/>
              <a:buChar char="•"/>
            </a:pPr>
            <a:r>
              <a:rPr lang="en-US" u="sng" dirty="0"/>
              <a:t>Seek other evidence</a:t>
            </a:r>
            <a:r>
              <a:rPr lang="en-US" dirty="0"/>
              <a:t>: documents, physical evidence, videos, texts, Facebook posts, other witnesses, etc.</a:t>
            </a:r>
          </a:p>
          <a:p>
            <a:pPr marL="0" indent="0">
              <a:buNone/>
            </a:pPr>
            <a:endParaRPr lang="en-US" dirty="0"/>
          </a:p>
          <a:p>
            <a:pPr marL="457200" indent="-457200">
              <a:buFont typeface="Arial" panose="020B0604020202020204" pitchFamily="34" charset="0"/>
              <a:buChar char="•"/>
            </a:pPr>
            <a:r>
              <a:rPr lang="en-US" dirty="0"/>
              <a:t>“Anything else?”</a:t>
            </a:r>
          </a:p>
          <a:p>
            <a:pPr marL="457200" indent="-457200">
              <a:buFont typeface="Arial" panose="020B0604020202020204" pitchFamily="34" charset="0"/>
              <a:buChar char="•"/>
            </a:pPr>
            <a:endParaRPr lang="en-US" dirty="0"/>
          </a:p>
          <a:p>
            <a:pPr marL="457200" indent="-457200">
              <a:buFont typeface="Arial" panose="020B0604020202020204" pitchFamily="34" charset="0"/>
              <a:buChar char="•"/>
            </a:pPr>
            <a:endParaRPr lang="en-US" dirty="0"/>
          </a:p>
        </p:txBody>
      </p:sp>
    </p:spTree>
    <p:extLst>
      <p:ext uri="{BB962C8B-B14F-4D97-AF65-F5344CB8AC3E}">
        <p14:creationId xmlns:p14="http://schemas.microsoft.com/office/powerpoint/2010/main" val="19743608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Rectangle 2"/>
          <p:cNvSpPr>
            <a:spLocks noGrp="1" noRot="1" noChangeArrowheads="1"/>
          </p:cNvSpPr>
          <p:nvPr>
            <p:ph type="title"/>
          </p:nvPr>
        </p:nvSpPr>
        <p:spPr>
          <a:xfrm>
            <a:off x="167435" y="427051"/>
            <a:ext cx="10267844" cy="763080"/>
          </a:xfrm>
        </p:spPr>
        <p:txBody>
          <a:bodyPr/>
          <a:lstStyle/>
          <a:p>
            <a:pPr>
              <a:defRPr/>
            </a:pPr>
            <a:r>
              <a:rPr lang="en-US" b="1" dirty="0"/>
              <a:t>Obtaining Testimonial Evidence</a:t>
            </a:r>
            <a:endParaRPr lang="en-US" dirty="0">
              <a:latin typeface="+mn-lt"/>
            </a:endParaRPr>
          </a:p>
        </p:txBody>
      </p:sp>
      <p:sp>
        <p:nvSpPr>
          <p:cNvPr id="182275" name="Rectangle 3"/>
          <p:cNvSpPr>
            <a:spLocks noGrp="1" noChangeArrowheads="1"/>
          </p:cNvSpPr>
          <p:nvPr>
            <p:ph type="body" idx="1"/>
          </p:nvPr>
        </p:nvSpPr>
        <p:spPr>
          <a:xfrm>
            <a:off x="388151" y="1724519"/>
            <a:ext cx="9826413" cy="5029200"/>
          </a:xfrm>
        </p:spPr>
        <p:txBody>
          <a:bodyPr>
            <a:normAutofit/>
          </a:bodyPr>
          <a:lstStyle/>
          <a:p>
            <a:pPr eaLnBrk="1" hangingPunct="1">
              <a:defRPr/>
            </a:pPr>
            <a:r>
              <a:rPr lang="en-US" sz="3000" dirty="0"/>
              <a:t>Non-verbal communication</a:t>
            </a:r>
          </a:p>
          <a:p>
            <a:pPr lvl="1" eaLnBrk="1" hangingPunct="1">
              <a:defRPr/>
            </a:pPr>
            <a:r>
              <a:rPr lang="en-US" dirty="0"/>
              <a:t>Convey care, concern, and all involved</a:t>
            </a:r>
          </a:p>
          <a:p>
            <a:pPr lvl="1" eaLnBrk="1" hangingPunct="1">
              <a:defRPr/>
            </a:pPr>
            <a:r>
              <a:rPr lang="en-US" dirty="0"/>
              <a:t>Make eye-contact </a:t>
            </a:r>
          </a:p>
          <a:p>
            <a:pPr eaLnBrk="1" hangingPunct="1">
              <a:defRPr/>
            </a:pPr>
            <a:r>
              <a:rPr lang="en-US" sz="3000" dirty="0"/>
              <a:t>Verbal communication</a:t>
            </a:r>
          </a:p>
          <a:p>
            <a:pPr lvl="1" eaLnBrk="1" hangingPunct="1">
              <a:defRPr/>
            </a:pPr>
            <a:r>
              <a:rPr lang="en-US" dirty="0"/>
              <a:t>Avoid questions that imply a particular response</a:t>
            </a:r>
          </a:p>
          <a:p>
            <a:pPr lvl="1" eaLnBrk="1" hangingPunct="1">
              <a:defRPr/>
            </a:pPr>
            <a:r>
              <a:rPr lang="en-US" dirty="0"/>
              <a:t>Avoid questions that blame</a:t>
            </a:r>
          </a:p>
          <a:p>
            <a:pPr marL="457200" lvl="1" indent="0" eaLnBrk="1" hangingPunct="1">
              <a:buNone/>
              <a:defRPr/>
            </a:pPr>
            <a:endParaRPr lang="en-US" dirty="0"/>
          </a:p>
        </p:txBody>
      </p:sp>
    </p:spTree>
    <p:extLst>
      <p:ext uri="{BB962C8B-B14F-4D97-AF65-F5344CB8AC3E}">
        <p14:creationId xmlns:p14="http://schemas.microsoft.com/office/powerpoint/2010/main" val="32111908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18255"/>
            <a:ext cx="10515600" cy="1325563"/>
          </a:xfrm>
        </p:spPr>
        <p:txBody>
          <a:bodyPr>
            <a:normAutofit/>
          </a:bodyPr>
          <a:lstStyle/>
          <a:p>
            <a:r>
              <a:rPr lang="en-US" b="1" dirty="0"/>
              <a:t>Some Thoughts on Text Messages &amp; Emails</a:t>
            </a:r>
            <a:endParaRPr lang="en-US" dirty="0"/>
          </a:p>
        </p:txBody>
      </p:sp>
      <p:sp>
        <p:nvSpPr>
          <p:cNvPr id="6" name="Content Placeholder 5"/>
          <p:cNvSpPr>
            <a:spLocks noGrp="1"/>
          </p:cNvSpPr>
          <p:nvPr>
            <p:ph idx="1"/>
          </p:nvPr>
        </p:nvSpPr>
        <p:spPr/>
        <p:txBody>
          <a:bodyPr>
            <a:normAutofit/>
          </a:bodyPr>
          <a:lstStyle/>
          <a:p>
            <a:pPr marL="514350" indent="-514350">
              <a:buFont typeface="+mj-lt"/>
              <a:buAutoNum type="arabicPeriod"/>
            </a:pPr>
            <a:r>
              <a:rPr lang="en-US" dirty="0"/>
              <a:t>Can be powerful evidence in these cases, but beware.</a:t>
            </a:r>
          </a:p>
          <a:p>
            <a:pPr marL="514350" indent="-514350">
              <a:buFont typeface="+mj-lt"/>
              <a:buAutoNum type="arabicPeriod"/>
            </a:pPr>
            <a:r>
              <a:rPr lang="en-US" dirty="0"/>
              <a:t>Can they be corroborated?</a:t>
            </a:r>
          </a:p>
          <a:p>
            <a:pPr marL="514350" indent="-514350">
              <a:buFont typeface="+mj-lt"/>
              <a:buAutoNum type="arabicPeriod"/>
            </a:pPr>
            <a:r>
              <a:rPr lang="en-US" dirty="0"/>
              <a:t>Do you have a complete version? </a:t>
            </a:r>
          </a:p>
        </p:txBody>
      </p:sp>
    </p:spTree>
    <p:extLst>
      <p:ext uri="{BB962C8B-B14F-4D97-AF65-F5344CB8AC3E}">
        <p14:creationId xmlns:p14="http://schemas.microsoft.com/office/powerpoint/2010/main" val="37973896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6F796B-2A3D-4D55-8B54-D45AD1069317}"/>
              </a:ext>
            </a:extLst>
          </p:cNvPr>
          <p:cNvSpPr>
            <a:spLocks noGrp="1"/>
          </p:cNvSpPr>
          <p:nvPr>
            <p:ph type="title"/>
          </p:nvPr>
        </p:nvSpPr>
        <p:spPr>
          <a:xfrm>
            <a:off x="0" y="18255"/>
            <a:ext cx="10515600" cy="1325563"/>
          </a:xfrm>
        </p:spPr>
        <p:txBody>
          <a:bodyPr/>
          <a:lstStyle/>
          <a:p>
            <a:r>
              <a:rPr lang="en-US" dirty="0"/>
              <a:t>Remedies</a:t>
            </a:r>
          </a:p>
        </p:txBody>
      </p:sp>
      <p:sp>
        <p:nvSpPr>
          <p:cNvPr id="3" name="Content Placeholder 2">
            <a:extLst>
              <a:ext uri="{FF2B5EF4-FFF2-40B4-BE49-F238E27FC236}">
                <a16:creationId xmlns:a16="http://schemas.microsoft.com/office/drawing/2014/main" id="{54DC25A6-543B-45A8-BA46-FC5E620FE87D}"/>
              </a:ext>
            </a:extLst>
          </p:cNvPr>
          <p:cNvSpPr>
            <a:spLocks noGrp="1"/>
          </p:cNvSpPr>
          <p:nvPr>
            <p:ph idx="1"/>
          </p:nvPr>
        </p:nvSpPr>
        <p:spPr/>
        <p:txBody>
          <a:bodyPr/>
          <a:lstStyle/>
          <a:p>
            <a:r>
              <a:rPr lang="en-US" dirty="0"/>
              <a:t>Restore or preserve equal access to education program or activity</a:t>
            </a:r>
          </a:p>
          <a:p>
            <a:r>
              <a:rPr lang="en-US" dirty="0"/>
              <a:t>May include disciplinary sanctions or Supportive Measures</a:t>
            </a:r>
          </a:p>
          <a:p>
            <a:r>
              <a:rPr lang="en-US" dirty="0"/>
              <a:t>Cannot impose Remedies (other than Supportive Measures) until a determination of responsibility for Sexual Harassment has been made</a:t>
            </a:r>
          </a:p>
          <a:p>
            <a:r>
              <a:rPr lang="en-US" dirty="0"/>
              <a:t>Not disclosed to Respondent unless directly affected</a:t>
            </a:r>
          </a:p>
          <a:p>
            <a:pPr marL="0" indent="0">
              <a:buNone/>
            </a:pPr>
            <a:endParaRPr lang="en-US" dirty="0"/>
          </a:p>
        </p:txBody>
      </p:sp>
    </p:spTree>
    <p:extLst>
      <p:ext uri="{BB962C8B-B14F-4D97-AF65-F5344CB8AC3E}">
        <p14:creationId xmlns:p14="http://schemas.microsoft.com/office/powerpoint/2010/main" val="25951768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997D89-61F5-4176-935F-320938EFF3DD}"/>
              </a:ext>
            </a:extLst>
          </p:cNvPr>
          <p:cNvSpPr>
            <a:spLocks noGrp="1"/>
          </p:cNvSpPr>
          <p:nvPr>
            <p:ph type="title"/>
          </p:nvPr>
        </p:nvSpPr>
        <p:spPr>
          <a:xfrm>
            <a:off x="0" y="18255"/>
            <a:ext cx="10515600" cy="1325563"/>
          </a:xfrm>
        </p:spPr>
        <p:txBody>
          <a:bodyPr/>
          <a:lstStyle/>
          <a:p>
            <a:r>
              <a:rPr lang="en-US" dirty="0"/>
              <a:t>Supportive Measures</a:t>
            </a:r>
          </a:p>
        </p:txBody>
      </p:sp>
      <p:sp>
        <p:nvSpPr>
          <p:cNvPr id="3" name="Content Placeholder 2">
            <a:extLst>
              <a:ext uri="{FF2B5EF4-FFF2-40B4-BE49-F238E27FC236}">
                <a16:creationId xmlns:a16="http://schemas.microsoft.com/office/drawing/2014/main" id="{028604B4-BE77-408D-9C35-60E65F93117C}"/>
              </a:ext>
            </a:extLst>
          </p:cNvPr>
          <p:cNvSpPr>
            <a:spLocks noGrp="1"/>
          </p:cNvSpPr>
          <p:nvPr>
            <p:ph idx="1"/>
          </p:nvPr>
        </p:nvSpPr>
        <p:spPr/>
        <p:txBody>
          <a:bodyPr/>
          <a:lstStyle/>
          <a:p>
            <a:r>
              <a:rPr lang="en-US" dirty="0"/>
              <a:t>Restore or preserve equal access to education program or activity</a:t>
            </a:r>
          </a:p>
          <a:p>
            <a:r>
              <a:rPr lang="en-US" dirty="0"/>
              <a:t>Maintained as confidential to the extent possible</a:t>
            </a:r>
          </a:p>
          <a:p>
            <a:endParaRPr lang="en-US" dirty="0"/>
          </a:p>
        </p:txBody>
      </p:sp>
    </p:spTree>
    <p:extLst>
      <p:ext uri="{BB962C8B-B14F-4D97-AF65-F5344CB8AC3E}">
        <p14:creationId xmlns:p14="http://schemas.microsoft.com/office/powerpoint/2010/main" val="35668352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6AC6BA-7E3E-4F3E-AE4C-21436B84C867}"/>
              </a:ext>
            </a:extLst>
          </p:cNvPr>
          <p:cNvSpPr>
            <a:spLocks noGrp="1"/>
          </p:cNvSpPr>
          <p:nvPr>
            <p:ph type="title"/>
          </p:nvPr>
        </p:nvSpPr>
        <p:spPr>
          <a:xfrm>
            <a:off x="0" y="0"/>
            <a:ext cx="10515600" cy="1325563"/>
          </a:xfrm>
        </p:spPr>
        <p:txBody>
          <a:bodyPr/>
          <a:lstStyle/>
          <a:p>
            <a:r>
              <a:rPr lang="en-US" dirty="0"/>
              <a:t>Disciplinary Sanctions</a:t>
            </a:r>
          </a:p>
        </p:txBody>
      </p:sp>
      <p:sp>
        <p:nvSpPr>
          <p:cNvPr id="3" name="Content Placeholder 2">
            <a:extLst>
              <a:ext uri="{FF2B5EF4-FFF2-40B4-BE49-F238E27FC236}">
                <a16:creationId xmlns:a16="http://schemas.microsoft.com/office/drawing/2014/main" id="{3CACAE9A-4985-47C8-A5E0-76EE8DFFBE10}"/>
              </a:ext>
            </a:extLst>
          </p:cNvPr>
          <p:cNvSpPr>
            <a:spLocks noGrp="1"/>
          </p:cNvSpPr>
          <p:nvPr>
            <p:ph idx="1"/>
          </p:nvPr>
        </p:nvSpPr>
        <p:spPr/>
        <p:txBody>
          <a:bodyPr/>
          <a:lstStyle/>
          <a:p>
            <a:r>
              <a:rPr lang="en-US" dirty="0"/>
              <a:t>Hearing Officer may consult with investigator or other appropriate offices on ranges and types</a:t>
            </a:r>
          </a:p>
          <a:p>
            <a:r>
              <a:rPr lang="en-US" dirty="0"/>
              <a:t>Hearing Officer makes ultimate decision</a:t>
            </a:r>
          </a:p>
          <a:p>
            <a:r>
              <a:rPr lang="en-US" dirty="0"/>
              <a:t>Hearing Officer may allow sanction statements</a:t>
            </a:r>
          </a:p>
        </p:txBody>
      </p:sp>
    </p:spTree>
    <p:extLst>
      <p:ext uri="{BB962C8B-B14F-4D97-AF65-F5344CB8AC3E}">
        <p14:creationId xmlns:p14="http://schemas.microsoft.com/office/powerpoint/2010/main" val="5048390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B8ED8-979C-45EB-A877-42280EB3E25A}"/>
              </a:ext>
            </a:extLst>
          </p:cNvPr>
          <p:cNvSpPr>
            <a:spLocks noGrp="1"/>
          </p:cNvSpPr>
          <p:nvPr>
            <p:ph type="title"/>
          </p:nvPr>
        </p:nvSpPr>
        <p:spPr>
          <a:xfrm>
            <a:off x="0" y="18255"/>
            <a:ext cx="10515600" cy="1325563"/>
          </a:xfrm>
        </p:spPr>
        <p:txBody>
          <a:bodyPr/>
          <a:lstStyle/>
          <a:p>
            <a:r>
              <a:rPr lang="en-US" dirty="0"/>
              <a:t>Appeals Process</a:t>
            </a:r>
          </a:p>
        </p:txBody>
      </p:sp>
      <p:sp>
        <p:nvSpPr>
          <p:cNvPr id="3" name="Content Placeholder 2">
            <a:extLst>
              <a:ext uri="{FF2B5EF4-FFF2-40B4-BE49-F238E27FC236}">
                <a16:creationId xmlns:a16="http://schemas.microsoft.com/office/drawing/2014/main" id="{D2506343-CDB1-49AB-95B5-EFB732F8F4A7}"/>
              </a:ext>
            </a:extLst>
          </p:cNvPr>
          <p:cNvSpPr>
            <a:spLocks noGrp="1"/>
          </p:cNvSpPr>
          <p:nvPr>
            <p:ph idx="1"/>
          </p:nvPr>
        </p:nvSpPr>
        <p:spPr/>
        <p:txBody>
          <a:bodyPr/>
          <a:lstStyle/>
          <a:p>
            <a:r>
              <a:rPr lang="en-US" dirty="0"/>
              <a:t>Any party may appeal in writing</a:t>
            </a:r>
          </a:p>
          <a:p>
            <a:r>
              <a:rPr lang="en-US" dirty="0"/>
              <a:t>Within 5 days after receiving Hearing Officer’s Written Determination</a:t>
            </a:r>
          </a:p>
          <a:p>
            <a:r>
              <a:rPr lang="en-US" dirty="0"/>
              <a:t>Title IX Coordinator determines if appeal is timely</a:t>
            </a:r>
          </a:p>
          <a:p>
            <a:r>
              <a:rPr lang="en-US" dirty="0"/>
              <a:t>If timely, Title IX Coordinator provides Parties with notice and 5 days to submit written statement</a:t>
            </a:r>
          </a:p>
          <a:p>
            <a:r>
              <a:rPr lang="en-US" dirty="0"/>
              <a:t>Title IX Coordinator must provide copies of all Appeals of Determinations and written statements to the other Parties</a:t>
            </a:r>
          </a:p>
          <a:p>
            <a:r>
              <a:rPr lang="en-US" dirty="0"/>
              <a:t>Disciplinary sanctions remain in place while appeal is pending</a:t>
            </a:r>
          </a:p>
        </p:txBody>
      </p:sp>
    </p:spTree>
    <p:extLst>
      <p:ext uri="{BB962C8B-B14F-4D97-AF65-F5344CB8AC3E}">
        <p14:creationId xmlns:p14="http://schemas.microsoft.com/office/powerpoint/2010/main" val="30801406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EA26E9-3853-48EB-92DD-270B72FF02EC}"/>
              </a:ext>
            </a:extLst>
          </p:cNvPr>
          <p:cNvSpPr>
            <a:spLocks noGrp="1"/>
          </p:cNvSpPr>
          <p:nvPr>
            <p:ph type="title"/>
          </p:nvPr>
        </p:nvSpPr>
        <p:spPr>
          <a:xfrm>
            <a:off x="0" y="18255"/>
            <a:ext cx="10515600" cy="1325563"/>
          </a:xfrm>
        </p:spPr>
        <p:txBody>
          <a:bodyPr/>
          <a:lstStyle/>
          <a:p>
            <a:r>
              <a:rPr lang="en-US" dirty="0"/>
              <a:t>Grounds for Appeal</a:t>
            </a:r>
          </a:p>
        </p:txBody>
      </p:sp>
      <p:sp>
        <p:nvSpPr>
          <p:cNvPr id="3" name="Content Placeholder 2">
            <a:extLst>
              <a:ext uri="{FF2B5EF4-FFF2-40B4-BE49-F238E27FC236}">
                <a16:creationId xmlns:a16="http://schemas.microsoft.com/office/drawing/2014/main" id="{C7DFCED6-DFEC-47D6-B625-2F5358E9AB4E}"/>
              </a:ext>
            </a:extLst>
          </p:cNvPr>
          <p:cNvSpPr>
            <a:spLocks noGrp="1"/>
          </p:cNvSpPr>
          <p:nvPr>
            <p:ph idx="1"/>
          </p:nvPr>
        </p:nvSpPr>
        <p:spPr/>
        <p:txBody>
          <a:bodyPr/>
          <a:lstStyle/>
          <a:p>
            <a:pPr lvl="1" fontAlgn="base"/>
            <a:r>
              <a:rPr lang="en-US" dirty="0"/>
              <a:t>Procedural irregularity that affected the outcome</a:t>
            </a:r>
          </a:p>
          <a:p>
            <a:pPr lvl="1" fontAlgn="base"/>
            <a:r>
              <a:rPr lang="en-US" dirty="0"/>
              <a:t>New evidence that could affect the outcome of the matter</a:t>
            </a:r>
          </a:p>
          <a:p>
            <a:pPr lvl="1" fontAlgn="base"/>
            <a:r>
              <a:rPr lang="en-US" dirty="0"/>
              <a:t>A conflict of interest or bias</a:t>
            </a:r>
          </a:p>
          <a:p>
            <a:pPr lvl="1" fontAlgn="base"/>
            <a:r>
              <a:rPr lang="en-US" dirty="0"/>
              <a:t>Sanctions are substantially disproportionate to the findings</a:t>
            </a:r>
          </a:p>
          <a:p>
            <a:endParaRPr lang="en-US" dirty="0"/>
          </a:p>
        </p:txBody>
      </p:sp>
    </p:spTree>
    <p:extLst>
      <p:ext uri="{BB962C8B-B14F-4D97-AF65-F5344CB8AC3E}">
        <p14:creationId xmlns:p14="http://schemas.microsoft.com/office/powerpoint/2010/main" val="27599171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FC04CE-905E-4DA8-81D0-9E5D3EDA3320}"/>
              </a:ext>
            </a:extLst>
          </p:cNvPr>
          <p:cNvSpPr>
            <a:spLocks noGrp="1"/>
          </p:cNvSpPr>
          <p:nvPr>
            <p:ph type="title"/>
          </p:nvPr>
        </p:nvSpPr>
        <p:spPr>
          <a:xfrm>
            <a:off x="0" y="18255"/>
            <a:ext cx="10515600" cy="1325563"/>
          </a:xfrm>
        </p:spPr>
        <p:txBody>
          <a:bodyPr/>
          <a:lstStyle/>
          <a:p>
            <a:r>
              <a:rPr lang="en-US" dirty="0"/>
              <a:t>Parties to a Title IX Proceeding</a:t>
            </a:r>
          </a:p>
        </p:txBody>
      </p:sp>
      <p:sp>
        <p:nvSpPr>
          <p:cNvPr id="3" name="Content Placeholder 2">
            <a:extLst>
              <a:ext uri="{FF2B5EF4-FFF2-40B4-BE49-F238E27FC236}">
                <a16:creationId xmlns:a16="http://schemas.microsoft.com/office/drawing/2014/main" id="{5C099B87-C9DF-420A-804C-26D707941DCD}"/>
              </a:ext>
            </a:extLst>
          </p:cNvPr>
          <p:cNvSpPr>
            <a:spLocks noGrp="1"/>
          </p:cNvSpPr>
          <p:nvPr>
            <p:ph idx="1"/>
          </p:nvPr>
        </p:nvSpPr>
        <p:spPr/>
        <p:txBody>
          <a:bodyPr/>
          <a:lstStyle/>
          <a:p>
            <a:r>
              <a:rPr lang="en-US" dirty="0"/>
              <a:t>Complainant-  a person who is alleged to have been subjected to conduct that could constitute sex discrimination</a:t>
            </a:r>
          </a:p>
          <a:p>
            <a:endParaRPr lang="en-US" dirty="0"/>
          </a:p>
          <a:p>
            <a:r>
              <a:rPr lang="en-US" dirty="0"/>
              <a:t>Respondent- a person who is alleged to have violated the recipient’s prohibition on sex discrimination</a:t>
            </a:r>
          </a:p>
          <a:p>
            <a:endParaRPr lang="en-US" dirty="0"/>
          </a:p>
          <a:p>
            <a:r>
              <a:rPr lang="en-US" dirty="0"/>
              <a:t>Advisors - Advisors are required to be:</a:t>
            </a:r>
          </a:p>
          <a:p>
            <a:pPr lvl="1"/>
            <a:r>
              <a:rPr lang="en-US" dirty="0"/>
              <a:t>Professionals- Attorneys or experienced advocates</a:t>
            </a:r>
          </a:p>
          <a:p>
            <a:pPr lvl="1"/>
            <a:r>
              <a:rPr lang="en-US" dirty="0"/>
              <a:t>Adults, capable of understanding the purpose and scope of the process</a:t>
            </a:r>
          </a:p>
          <a:p>
            <a:endParaRPr lang="en-US" dirty="0"/>
          </a:p>
        </p:txBody>
      </p:sp>
    </p:spTree>
    <p:extLst>
      <p:ext uri="{BB962C8B-B14F-4D97-AF65-F5344CB8AC3E}">
        <p14:creationId xmlns:p14="http://schemas.microsoft.com/office/powerpoint/2010/main" val="151150733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7B7299-3E8E-490F-B8D3-23E375F50E43}"/>
              </a:ext>
            </a:extLst>
          </p:cNvPr>
          <p:cNvSpPr>
            <a:spLocks noGrp="1"/>
          </p:cNvSpPr>
          <p:nvPr>
            <p:ph type="title"/>
          </p:nvPr>
        </p:nvSpPr>
        <p:spPr>
          <a:xfrm>
            <a:off x="0" y="18255"/>
            <a:ext cx="10515600" cy="1325563"/>
          </a:xfrm>
        </p:spPr>
        <p:txBody>
          <a:bodyPr/>
          <a:lstStyle/>
          <a:p>
            <a:r>
              <a:rPr lang="en-US" dirty="0"/>
              <a:t>Appellate Officer Decision</a:t>
            </a:r>
          </a:p>
        </p:txBody>
      </p:sp>
      <p:sp>
        <p:nvSpPr>
          <p:cNvPr id="3" name="Content Placeholder 2">
            <a:extLst>
              <a:ext uri="{FF2B5EF4-FFF2-40B4-BE49-F238E27FC236}">
                <a16:creationId xmlns:a16="http://schemas.microsoft.com/office/drawing/2014/main" id="{E84B211F-B32D-495F-A1F0-D35625AA349E}"/>
              </a:ext>
            </a:extLst>
          </p:cNvPr>
          <p:cNvSpPr>
            <a:spLocks noGrp="1"/>
          </p:cNvSpPr>
          <p:nvPr>
            <p:ph idx="1"/>
          </p:nvPr>
        </p:nvSpPr>
        <p:spPr/>
        <p:txBody>
          <a:bodyPr/>
          <a:lstStyle/>
          <a:p>
            <a:r>
              <a:rPr lang="en-US" dirty="0"/>
              <a:t>Appellate Officer makes decision</a:t>
            </a:r>
          </a:p>
          <a:p>
            <a:r>
              <a:rPr lang="en-US" dirty="0"/>
              <a:t>Simultaneously provides Parties and Title IX Coordinator with written decision, including reasons, within 10 days</a:t>
            </a:r>
          </a:p>
          <a:p>
            <a:r>
              <a:rPr lang="en-US" dirty="0"/>
              <a:t>Appeal decisions are final</a:t>
            </a:r>
          </a:p>
        </p:txBody>
      </p:sp>
    </p:spTree>
    <p:extLst>
      <p:ext uri="{BB962C8B-B14F-4D97-AF65-F5344CB8AC3E}">
        <p14:creationId xmlns:p14="http://schemas.microsoft.com/office/powerpoint/2010/main" val="348737209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FF4515-5873-4F4B-9C64-F54D5448E290}"/>
              </a:ext>
            </a:extLst>
          </p:cNvPr>
          <p:cNvSpPr>
            <a:spLocks noGrp="1"/>
          </p:cNvSpPr>
          <p:nvPr>
            <p:ph type="title"/>
          </p:nvPr>
        </p:nvSpPr>
        <p:spPr>
          <a:xfrm>
            <a:off x="0" y="18255"/>
            <a:ext cx="10515600" cy="1325563"/>
          </a:xfrm>
        </p:spPr>
        <p:txBody>
          <a:bodyPr/>
          <a:lstStyle/>
          <a:p>
            <a:r>
              <a:rPr lang="en-US" dirty="0"/>
              <a:t>Informal Resolution Process Basics</a:t>
            </a:r>
          </a:p>
        </p:txBody>
      </p:sp>
      <p:sp>
        <p:nvSpPr>
          <p:cNvPr id="3" name="Content Placeholder 2">
            <a:extLst>
              <a:ext uri="{FF2B5EF4-FFF2-40B4-BE49-F238E27FC236}">
                <a16:creationId xmlns:a16="http://schemas.microsoft.com/office/drawing/2014/main" id="{1CB36005-D9C2-409E-A1CA-3DE6D70A9BE7}"/>
              </a:ext>
            </a:extLst>
          </p:cNvPr>
          <p:cNvSpPr>
            <a:spLocks noGrp="1"/>
          </p:cNvSpPr>
          <p:nvPr>
            <p:ph idx="1"/>
          </p:nvPr>
        </p:nvSpPr>
        <p:spPr/>
        <p:txBody>
          <a:bodyPr>
            <a:normAutofit/>
          </a:bodyPr>
          <a:lstStyle/>
          <a:p>
            <a:pPr algn="just"/>
            <a:r>
              <a:rPr lang="en-US" dirty="0"/>
              <a:t>The Title IX Coordinator may offer or Parties may request</a:t>
            </a:r>
          </a:p>
          <a:p>
            <a:pPr algn="just"/>
            <a:r>
              <a:rPr lang="en-US" dirty="0"/>
              <a:t>Sole discretion of the Title IX Coordinator</a:t>
            </a:r>
          </a:p>
          <a:p>
            <a:pPr algn="just"/>
            <a:r>
              <a:rPr lang="en-US" dirty="0"/>
              <a:t>All parties must agree to participate (or in multiple party cases the Title IX Coordinator may sever)</a:t>
            </a:r>
          </a:p>
          <a:p>
            <a:pPr algn="just"/>
            <a:r>
              <a:rPr lang="en-US" dirty="0"/>
              <a:t>Informal resolution may include, but is not limited to, mediation and conciliation, and various forms of restorative justice, to be determined within the discretion of the Title IX coordinator</a:t>
            </a:r>
          </a:p>
          <a:p>
            <a:endParaRPr lang="en-US" dirty="0"/>
          </a:p>
        </p:txBody>
      </p:sp>
    </p:spTree>
    <p:extLst>
      <p:ext uri="{BB962C8B-B14F-4D97-AF65-F5344CB8AC3E}">
        <p14:creationId xmlns:p14="http://schemas.microsoft.com/office/powerpoint/2010/main" val="336233762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0BDC0-1041-447F-8182-DE2F7093962C}"/>
              </a:ext>
            </a:extLst>
          </p:cNvPr>
          <p:cNvSpPr>
            <a:spLocks noGrp="1"/>
          </p:cNvSpPr>
          <p:nvPr>
            <p:ph type="title"/>
          </p:nvPr>
        </p:nvSpPr>
        <p:spPr>
          <a:xfrm>
            <a:off x="0" y="18255"/>
            <a:ext cx="10515600" cy="1325563"/>
          </a:xfrm>
        </p:spPr>
        <p:txBody>
          <a:bodyPr/>
          <a:lstStyle/>
          <a:p>
            <a:r>
              <a:rPr lang="en-US" dirty="0"/>
              <a:t>Informal Resolution Process Timing</a:t>
            </a:r>
          </a:p>
        </p:txBody>
      </p:sp>
      <p:sp>
        <p:nvSpPr>
          <p:cNvPr id="3" name="Content Placeholder 2">
            <a:extLst>
              <a:ext uri="{FF2B5EF4-FFF2-40B4-BE49-F238E27FC236}">
                <a16:creationId xmlns:a16="http://schemas.microsoft.com/office/drawing/2014/main" id="{4C9330B7-3D7B-420F-B911-82FCFAD65730}"/>
              </a:ext>
            </a:extLst>
          </p:cNvPr>
          <p:cNvSpPr>
            <a:spLocks noGrp="1"/>
          </p:cNvSpPr>
          <p:nvPr>
            <p:ph idx="1"/>
          </p:nvPr>
        </p:nvSpPr>
        <p:spPr/>
        <p:txBody>
          <a:bodyPr>
            <a:noAutofit/>
          </a:bodyPr>
          <a:lstStyle/>
          <a:p>
            <a:pPr algn="just"/>
            <a:r>
              <a:rPr lang="en-US" sz="2400" dirty="0"/>
              <a:t>after a Formal Complaint has been filed (and is not dismissed)</a:t>
            </a:r>
          </a:p>
          <a:p>
            <a:pPr algn="just"/>
            <a:r>
              <a:rPr lang="en-US" sz="2400" dirty="0"/>
              <a:t>after a Notice of Allegations has been sent to Parties</a:t>
            </a:r>
          </a:p>
          <a:p>
            <a:pPr algn="just"/>
            <a:r>
              <a:rPr lang="en-US" sz="2400" dirty="0"/>
              <a:t>prior to the Hearing Panel reaching a determination as to responsibility </a:t>
            </a:r>
          </a:p>
          <a:p>
            <a:pPr algn="just"/>
            <a:r>
              <a:rPr lang="en-US" sz="2400" dirty="0"/>
              <a:t>process should be completed within 10 days of referral</a:t>
            </a:r>
          </a:p>
          <a:p>
            <a:endParaRPr lang="en-US" sz="2400" dirty="0"/>
          </a:p>
          <a:p>
            <a:pPr marL="0" indent="0">
              <a:buNone/>
            </a:pPr>
            <a:endParaRPr lang="en-US" sz="2400" dirty="0"/>
          </a:p>
        </p:txBody>
      </p:sp>
    </p:spTree>
    <p:extLst>
      <p:ext uri="{BB962C8B-B14F-4D97-AF65-F5344CB8AC3E}">
        <p14:creationId xmlns:p14="http://schemas.microsoft.com/office/powerpoint/2010/main" val="18678070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C508E-637E-40E3-9FE9-03DACCAC57AF}"/>
              </a:ext>
            </a:extLst>
          </p:cNvPr>
          <p:cNvSpPr>
            <a:spLocks noGrp="1"/>
          </p:cNvSpPr>
          <p:nvPr>
            <p:ph type="title"/>
          </p:nvPr>
        </p:nvSpPr>
        <p:spPr>
          <a:xfrm>
            <a:off x="0" y="18255"/>
            <a:ext cx="10515600" cy="1325563"/>
          </a:xfrm>
        </p:spPr>
        <p:txBody>
          <a:bodyPr/>
          <a:lstStyle/>
          <a:p>
            <a:r>
              <a:rPr lang="en-US" dirty="0"/>
              <a:t>Informal Resolution Process Availability</a:t>
            </a:r>
          </a:p>
        </p:txBody>
      </p:sp>
      <p:sp>
        <p:nvSpPr>
          <p:cNvPr id="3" name="Content Placeholder 2">
            <a:extLst>
              <a:ext uri="{FF2B5EF4-FFF2-40B4-BE49-F238E27FC236}">
                <a16:creationId xmlns:a16="http://schemas.microsoft.com/office/drawing/2014/main" id="{79F71B91-0551-4CCC-8548-8071582D1ADC}"/>
              </a:ext>
            </a:extLst>
          </p:cNvPr>
          <p:cNvSpPr>
            <a:spLocks noGrp="1"/>
          </p:cNvSpPr>
          <p:nvPr>
            <p:ph idx="1"/>
          </p:nvPr>
        </p:nvSpPr>
        <p:spPr/>
        <p:txBody>
          <a:bodyPr>
            <a:normAutofit fontScale="85000" lnSpcReduction="20000"/>
          </a:bodyPr>
          <a:lstStyle/>
          <a:p>
            <a:pPr marL="0" indent="0">
              <a:buNone/>
            </a:pPr>
            <a:r>
              <a:rPr lang="en-US" dirty="0"/>
              <a:t>Available:</a:t>
            </a:r>
          </a:p>
          <a:p>
            <a:pPr algn="just"/>
            <a:r>
              <a:rPr lang="en-US" dirty="0"/>
              <a:t>facts alleged in Formal Complaint are not contested;</a:t>
            </a:r>
          </a:p>
          <a:p>
            <a:pPr algn="just"/>
            <a:r>
              <a:rPr lang="en-US" dirty="0"/>
              <a:t>Respondent has admitted or wishes to admit responsibility;</a:t>
            </a:r>
          </a:p>
          <a:p>
            <a:pPr algn="just"/>
            <a:r>
              <a:rPr lang="en-US" dirty="0"/>
              <a:t>Parties want to resolve case without a completed investigation or Grievance Process; or</a:t>
            </a:r>
          </a:p>
          <a:p>
            <a:pPr marL="0" indent="0" algn="just">
              <a:buNone/>
            </a:pPr>
            <a:endParaRPr lang="en-US" dirty="0"/>
          </a:p>
          <a:p>
            <a:pPr marL="0" indent="0" algn="just">
              <a:buNone/>
            </a:pPr>
            <a:r>
              <a:rPr lang="en-US" dirty="0"/>
              <a:t>Never Available:</a:t>
            </a:r>
          </a:p>
          <a:p>
            <a:pPr algn="just"/>
            <a:r>
              <a:rPr lang="en-US" dirty="0"/>
              <a:t>allegations that an employee engaged in Sexual Harassment against a student; or</a:t>
            </a:r>
          </a:p>
          <a:p>
            <a:pPr algn="just"/>
            <a:r>
              <a:rPr lang="en-US" dirty="0"/>
              <a:t>allegations of Sexual Assault</a:t>
            </a:r>
          </a:p>
          <a:p>
            <a:pPr algn="just"/>
            <a:endParaRPr lang="en-US" dirty="0"/>
          </a:p>
          <a:p>
            <a:pPr algn="just"/>
            <a:r>
              <a:rPr lang="en-US" dirty="0"/>
              <a:t>May be utilized in connection with reports or complaints under other </a:t>
            </a:r>
            <a:r>
              <a:rPr lang="en-US" dirty="0" err="1"/>
              <a:t>CollegePolicies</a:t>
            </a:r>
            <a:endParaRPr lang="en-US" dirty="0"/>
          </a:p>
          <a:p>
            <a:endParaRPr lang="en-US" dirty="0"/>
          </a:p>
          <a:p>
            <a:endParaRPr lang="en-US" dirty="0"/>
          </a:p>
        </p:txBody>
      </p:sp>
    </p:spTree>
    <p:extLst>
      <p:ext uri="{BB962C8B-B14F-4D97-AF65-F5344CB8AC3E}">
        <p14:creationId xmlns:p14="http://schemas.microsoft.com/office/powerpoint/2010/main" val="8782662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E20F0-A989-43DF-A2C5-64FDC09F6A09}"/>
              </a:ext>
            </a:extLst>
          </p:cNvPr>
          <p:cNvSpPr>
            <a:spLocks noGrp="1"/>
          </p:cNvSpPr>
          <p:nvPr>
            <p:ph type="title"/>
          </p:nvPr>
        </p:nvSpPr>
        <p:spPr>
          <a:xfrm>
            <a:off x="0" y="18255"/>
            <a:ext cx="10515600" cy="1325563"/>
          </a:xfrm>
        </p:spPr>
        <p:txBody>
          <a:bodyPr/>
          <a:lstStyle/>
          <a:p>
            <a:r>
              <a:rPr lang="en-US" dirty="0"/>
              <a:t>Notice of Informal Resolution</a:t>
            </a:r>
          </a:p>
        </p:txBody>
      </p:sp>
      <p:sp>
        <p:nvSpPr>
          <p:cNvPr id="3" name="Content Placeholder 2">
            <a:extLst>
              <a:ext uri="{FF2B5EF4-FFF2-40B4-BE49-F238E27FC236}">
                <a16:creationId xmlns:a16="http://schemas.microsoft.com/office/drawing/2014/main" id="{7EC84C21-E34E-43DF-A7AE-BF5D8B4ACFF6}"/>
              </a:ext>
            </a:extLst>
          </p:cNvPr>
          <p:cNvSpPr>
            <a:spLocks noGrp="1"/>
          </p:cNvSpPr>
          <p:nvPr>
            <p:ph idx="1"/>
          </p:nvPr>
        </p:nvSpPr>
        <p:spPr/>
        <p:txBody>
          <a:bodyPr>
            <a:normAutofit/>
          </a:bodyPr>
          <a:lstStyle/>
          <a:p>
            <a:r>
              <a:rPr lang="en-US" dirty="0"/>
              <a:t>Parties indicate consent to process</a:t>
            </a:r>
          </a:p>
          <a:p>
            <a:r>
              <a:rPr lang="en-US" dirty="0"/>
              <a:t>Title IX Coordinator must provide written Notice of Informal Resolution</a:t>
            </a:r>
          </a:p>
        </p:txBody>
      </p:sp>
    </p:spTree>
    <p:extLst>
      <p:ext uri="{BB962C8B-B14F-4D97-AF65-F5344CB8AC3E}">
        <p14:creationId xmlns:p14="http://schemas.microsoft.com/office/powerpoint/2010/main" val="388069505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63227-B54E-41CE-A607-7BBB707A7FFD}"/>
              </a:ext>
            </a:extLst>
          </p:cNvPr>
          <p:cNvSpPr>
            <a:spLocks noGrp="1"/>
          </p:cNvSpPr>
          <p:nvPr>
            <p:ph type="title"/>
          </p:nvPr>
        </p:nvSpPr>
        <p:spPr>
          <a:xfrm>
            <a:off x="0" y="18255"/>
            <a:ext cx="10515600" cy="1325563"/>
          </a:xfrm>
        </p:spPr>
        <p:txBody>
          <a:bodyPr/>
          <a:lstStyle/>
          <a:p>
            <a:r>
              <a:rPr lang="en-US" dirty="0"/>
              <a:t>Informal Resolution Process</a:t>
            </a:r>
          </a:p>
        </p:txBody>
      </p:sp>
      <p:sp>
        <p:nvSpPr>
          <p:cNvPr id="3" name="Content Placeholder 2">
            <a:extLst>
              <a:ext uri="{FF2B5EF4-FFF2-40B4-BE49-F238E27FC236}">
                <a16:creationId xmlns:a16="http://schemas.microsoft.com/office/drawing/2014/main" id="{6C815AE1-3368-4E6D-9F4E-3D24E3374B47}"/>
              </a:ext>
            </a:extLst>
          </p:cNvPr>
          <p:cNvSpPr>
            <a:spLocks noGrp="1"/>
          </p:cNvSpPr>
          <p:nvPr>
            <p:ph idx="1"/>
          </p:nvPr>
        </p:nvSpPr>
        <p:spPr/>
        <p:txBody>
          <a:bodyPr>
            <a:normAutofit/>
          </a:bodyPr>
          <a:lstStyle/>
          <a:p>
            <a:pPr algn="just" fontAlgn="base"/>
            <a:r>
              <a:rPr lang="en-US" dirty="0"/>
              <a:t>Title IX Coordinator refers matter to informal resolution facilitator </a:t>
            </a:r>
          </a:p>
          <a:p>
            <a:pPr algn="just" fontAlgn="base"/>
            <a:r>
              <a:rPr lang="en-US" dirty="0"/>
              <a:t>Facilitator contacts Parties in writing to commence process</a:t>
            </a:r>
          </a:p>
          <a:p>
            <a:pPr algn="just" fontAlgn="base"/>
            <a:r>
              <a:rPr lang="en-US" dirty="0"/>
              <a:t>Process may occur in person or virtually</a:t>
            </a:r>
          </a:p>
          <a:p>
            <a:pPr algn="just" fontAlgn="base"/>
            <a:r>
              <a:rPr lang="en-US" dirty="0"/>
              <a:t>No advisors</a:t>
            </a:r>
          </a:p>
          <a:p>
            <a:pPr algn="just" fontAlgn="base"/>
            <a:r>
              <a:rPr lang="en-US" dirty="0"/>
              <a:t>If not resolved, facilitator shall not serve as a witness</a:t>
            </a:r>
          </a:p>
        </p:txBody>
      </p:sp>
    </p:spTree>
    <p:extLst>
      <p:ext uri="{BB962C8B-B14F-4D97-AF65-F5344CB8AC3E}">
        <p14:creationId xmlns:p14="http://schemas.microsoft.com/office/powerpoint/2010/main" val="330654557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E406DF-0BF5-4B1D-8C5A-875820B9E12F}"/>
              </a:ext>
            </a:extLst>
          </p:cNvPr>
          <p:cNvSpPr>
            <a:spLocks noGrp="1"/>
          </p:cNvSpPr>
          <p:nvPr>
            <p:ph type="title"/>
          </p:nvPr>
        </p:nvSpPr>
        <p:spPr>
          <a:xfrm>
            <a:off x="0" y="0"/>
            <a:ext cx="10515600" cy="1325563"/>
          </a:xfrm>
        </p:spPr>
        <p:txBody>
          <a:bodyPr/>
          <a:lstStyle/>
          <a:p>
            <a:r>
              <a:rPr lang="en-US" dirty="0"/>
              <a:t>Outcomes</a:t>
            </a:r>
          </a:p>
        </p:txBody>
      </p:sp>
      <p:sp>
        <p:nvSpPr>
          <p:cNvPr id="3" name="Content Placeholder 2">
            <a:extLst>
              <a:ext uri="{FF2B5EF4-FFF2-40B4-BE49-F238E27FC236}">
                <a16:creationId xmlns:a16="http://schemas.microsoft.com/office/drawing/2014/main" id="{F1660225-8A4E-4210-9287-0EFB282C9092}"/>
              </a:ext>
            </a:extLst>
          </p:cNvPr>
          <p:cNvSpPr>
            <a:spLocks noGrp="1"/>
          </p:cNvSpPr>
          <p:nvPr>
            <p:ph idx="1"/>
          </p:nvPr>
        </p:nvSpPr>
        <p:spPr/>
        <p:txBody>
          <a:bodyPr>
            <a:normAutofit fontScale="85000" lnSpcReduction="20000"/>
          </a:bodyPr>
          <a:lstStyle/>
          <a:p>
            <a:pPr marL="0" indent="0" fontAlgn="base">
              <a:buNone/>
            </a:pPr>
            <a:r>
              <a:rPr lang="en-US" dirty="0"/>
              <a:t>May include:</a:t>
            </a:r>
          </a:p>
          <a:p>
            <a:pPr lvl="1" fontAlgn="base"/>
            <a:r>
              <a:rPr lang="en-US" dirty="0"/>
              <a:t>Make the Respondent aware that the Respondent’s behavior is being perceived as Sexual Harassment</a:t>
            </a:r>
          </a:p>
          <a:p>
            <a:pPr lvl="1" fontAlgn="base"/>
            <a:r>
              <a:rPr lang="en-US" dirty="0"/>
              <a:t>Make the Respondent aware that Respondent’s behavior must change</a:t>
            </a:r>
          </a:p>
          <a:p>
            <a:pPr lvl="1"/>
            <a:r>
              <a:rPr lang="en-US" dirty="0"/>
              <a:t>Make clear that the College prohibits Retaliation</a:t>
            </a:r>
          </a:p>
          <a:p>
            <a:pPr lvl="1"/>
            <a:r>
              <a:rPr lang="en-US" dirty="0"/>
              <a:t>Suggest possible resolutions of the problem, including: </a:t>
            </a:r>
          </a:p>
          <a:p>
            <a:pPr lvl="2"/>
            <a:r>
              <a:rPr lang="en-US" dirty="0"/>
              <a:t>counseling</a:t>
            </a:r>
          </a:p>
          <a:p>
            <a:pPr lvl="2"/>
            <a:r>
              <a:rPr lang="en-US" dirty="0"/>
              <a:t>an apology</a:t>
            </a:r>
          </a:p>
          <a:p>
            <a:pPr lvl="2"/>
            <a:r>
              <a:rPr lang="en-US" dirty="0"/>
              <a:t>reevaluation of a grade/extension of deadlines </a:t>
            </a:r>
          </a:p>
          <a:p>
            <a:pPr lvl="2"/>
            <a:r>
              <a:rPr lang="en-US" dirty="0"/>
              <a:t>modifications of work or class schedules,</a:t>
            </a:r>
          </a:p>
          <a:p>
            <a:pPr lvl="2"/>
            <a:r>
              <a:rPr lang="en-US" dirty="0"/>
              <a:t>leaves of absence</a:t>
            </a:r>
          </a:p>
          <a:p>
            <a:pPr lvl="2"/>
            <a:r>
              <a:rPr lang="en-US" dirty="0"/>
              <a:t>campus escort services/increased security</a:t>
            </a:r>
          </a:p>
          <a:p>
            <a:pPr lvl="2"/>
            <a:r>
              <a:rPr lang="en-US" dirty="0"/>
              <a:t>mutual restrictions on contact between the Parties or a change in the relationship</a:t>
            </a:r>
          </a:p>
          <a:p>
            <a:pPr lvl="1"/>
            <a:r>
              <a:rPr lang="en-US" dirty="0"/>
              <a:t>Supportive Measures </a:t>
            </a:r>
          </a:p>
          <a:p>
            <a:pPr lvl="1"/>
            <a:r>
              <a:rPr lang="en-US" dirty="0"/>
              <a:t>Disciplinary measures</a:t>
            </a:r>
          </a:p>
        </p:txBody>
      </p:sp>
    </p:spTree>
    <p:extLst>
      <p:ext uri="{BB962C8B-B14F-4D97-AF65-F5344CB8AC3E}">
        <p14:creationId xmlns:p14="http://schemas.microsoft.com/office/powerpoint/2010/main" val="296812715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3A43DF-AFD9-451D-A2B5-188D86AC6DCA}"/>
              </a:ext>
            </a:extLst>
          </p:cNvPr>
          <p:cNvSpPr>
            <a:spLocks noGrp="1"/>
          </p:cNvSpPr>
          <p:nvPr>
            <p:ph type="title"/>
          </p:nvPr>
        </p:nvSpPr>
        <p:spPr>
          <a:xfrm>
            <a:off x="0" y="0"/>
            <a:ext cx="10515600" cy="1325563"/>
          </a:xfrm>
        </p:spPr>
        <p:txBody>
          <a:bodyPr/>
          <a:lstStyle/>
          <a:p>
            <a:r>
              <a:rPr lang="en-US" dirty="0"/>
              <a:t>Resolution</a:t>
            </a:r>
          </a:p>
        </p:txBody>
      </p:sp>
      <p:sp>
        <p:nvSpPr>
          <p:cNvPr id="3" name="Content Placeholder 2">
            <a:extLst>
              <a:ext uri="{FF2B5EF4-FFF2-40B4-BE49-F238E27FC236}">
                <a16:creationId xmlns:a16="http://schemas.microsoft.com/office/drawing/2014/main" id="{026F8956-7070-4F89-89BD-A318122525A0}"/>
              </a:ext>
            </a:extLst>
          </p:cNvPr>
          <p:cNvSpPr>
            <a:spLocks noGrp="1"/>
          </p:cNvSpPr>
          <p:nvPr>
            <p:ph idx="1"/>
          </p:nvPr>
        </p:nvSpPr>
        <p:spPr/>
        <p:txBody>
          <a:bodyPr>
            <a:normAutofit/>
          </a:bodyPr>
          <a:lstStyle/>
          <a:p>
            <a:pPr fontAlgn="base"/>
            <a:r>
              <a:rPr lang="en-US" dirty="0"/>
              <a:t>Parties must sign resolution agreement</a:t>
            </a:r>
          </a:p>
          <a:p>
            <a:pPr fontAlgn="base"/>
            <a:r>
              <a:rPr lang="en-US" dirty="0"/>
              <a:t>Copy provided to the Title IX Coordinator</a:t>
            </a:r>
          </a:p>
          <a:p>
            <a:pPr fontAlgn="base"/>
            <a:r>
              <a:rPr lang="en-US" dirty="0"/>
              <a:t>Keep process and resolution confidential to greatest extent possible</a:t>
            </a:r>
          </a:p>
          <a:p>
            <a:pPr fontAlgn="base"/>
            <a:r>
              <a:rPr lang="en-US" dirty="0"/>
              <a:t>If not resolved, refer back to Grievance Process</a:t>
            </a:r>
          </a:p>
        </p:txBody>
      </p:sp>
    </p:spTree>
    <p:extLst>
      <p:ext uri="{BB962C8B-B14F-4D97-AF65-F5344CB8AC3E}">
        <p14:creationId xmlns:p14="http://schemas.microsoft.com/office/powerpoint/2010/main" val="220460986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63320-04FF-4CBE-9F49-F486ED6A3394}"/>
              </a:ext>
            </a:extLst>
          </p:cNvPr>
          <p:cNvSpPr>
            <a:spLocks noGrp="1"/>
          </p:cNvSpPr>
          <p:nvPr>
            <p:ph type="ctrTitle"/>
          </p:nvPr>
        </p:nvSpPr>
        <p:spPr/>
        <p:txBody>
          <a:bodyPr/>
          <a:lstStyle/>
          <a:p>
            <a:r>
              <a:rPr lang="en-US" dirty="0"/>
              <a:t>Final Questions?</a:t>
            </a:r>
          </a:p>
        </p:txBody>
      </p:sp>
    </p:spTree>
    <p:extLst>
      <p:ext uri="{BB962C8B-B14F-4D97-AF65-F5344CB8AC3E}">
        <p14:creationId xmlns:p14="http://schemas.microsoft.com/office/powerpoint/2010/main" val="31627322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546F71-B9E1-4CD4-A905-2481F9192180}"/>
              </a:ext>
            </a:extLst>
          </p:cNvPr>
          <p:cNvSpPr>
            <a:spLocks noGrp="1"/>
          </p:cNvSpPr>
          <p:nvPr>
            <p:ph type="title"/>
          </p:nvPr>
        </p:nvSpPr>
        <p:spPr>
          <a:xfrm>
            <a:off x="0" y="0"/>
            <a:ext cx="10515600" cy="1325563"/>
          </a:xfrm>
        </p:spPr>
        <p:txBody>
          <a:bodyPr/>
          <a:lstStyle/>
          <a:p>
            <a:r>
              <a:rPr lang="en-US" dirty="0"/>
              <a:t>Title IX Process</a:t>
            </a:r>
          </a:p>
        </p:txBody>
      </p:sp>
      <p:sp>
        <p:nvSpPr>
          <p:cNvPr id="3" name="Content Placeholder 2">
            <a:extLst>
              <a:ext uri="{FF2B5EF4-FFF2-40B4-BE49-F238E27FC236}">
                <a16:creationId xmlns:a16="http://schemas.microsoft.com/office/drawing/2014/main" id="{441428EB-CD97-4A6D-8FF4-D53679457538}"/>
              </a:ext>
            </a:extLst>
          </p:cNvPr>
          <p:cNvSpPr>
            <a:spLocks noGrp="1"/>
          </p:cNvSpPr>
          <p:nvPr>
            <p:ph idx="1"/>
          </p:nvPr>
        </p:nvSpPr>
        <p:spPr>
          <a:xfrm>
            <a:off x="838200" y="1046657"/>
            <a:ext cx="10515600" cy="4764686"/>
          </a:xfrm>
        </p:spPr>
        <p:txBody>
          <a:bodyPr>
            <a:normAutofit fontScale="92500" lnSpcReduction="20000"/>
          </a:bodyPr>
          <a:lstStyle/>
          <a:p>
            <a:r>
              <a:rPr lang="en-US" dirty="0"/>
              <a:t>College’s Duties:</a:t>
            </a:r>
          </a:p>
          <a:p>
            <a:pPr lvl="1"/>
            <a:r>
              <a:rPr lang="en-US" dirty="0"/>
              <a:t>Treat complainants and respondents equitably.</a:t>
            </a:r>
          </a:p>
          <a:p>
            <a:pPr lvl="1"/>
            <a:r>
              <a:rPr lang="en-US" dirty="0"/>
              <a:t>Include a presumption that the respondent is not responsible for the alleged conduct until a determination regarding responsibility is made at the conclusion of the grievance process.</a:t>
            </a:r>
          </a:p>
          <a:p>
            <a:pPr lvl="1"/>
            <a:r>
              <a:rPr lang="en-US" dirty="0"/>
              <a:t>Take reasonable steps to protect the privacy of the parties and witnesses during grievance procedures. However, when a formal complaint is processed, the Complainant cannot remain anonymous or have their identity not disclosed to Respondent.</a:t>
            </a:r>
          </a:p>
          <a:p>
            <a:pPr lvl="1"/>
            <a:r>
              <a:rPr lang="en-US" dirty="0"/>
              <a:t>Individuals are encouraged to report sexual misconduct that may also violate criminal law to the College and local law enforcement as the processes are mutually exclusive.</a:t>
            </a:r>
          </a:p>
          <a:p>
            <a:pPr lvl="1"/>
            <a:r>
              <a:rPr lang="en-US" dirty="0"/>
              <a:t>Upon a formal complaint, the Title IX Coordinator makes contact with Complainant and discusses supportive measures available and considers the Complainant’s wishes with respect to Supportive Measures.</a:t>
            </a:r>
          </a:p>
          <a:p>
            <a:pPr lvl="1"/>
            <a:r>
              <a:rPr lang="en-US" dirty="0"/>
              <a:t>Determine if a Respondent needs to be removed from the student’s educational program on an emergency basis</a:t>
            </a:r>
          </a:p>
          <a:p>
            <a:endParaRPr lang="en-US" dirty="0"/>
          </a:p>
        </p:txBody>
      </p:sp>
    </p:spTree>
    <p:extLst>
      <p:ext uri="{BB962C8B-B14F-4D97-AF65-F5344CB8AC3E}">
        <p14:creationId xmlns:p14="http://schemas.microsoft.com/office/powerpoint/2010/main" val="28598842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646180-95C2-4710-B2F6-EA68AD825F79}"/>
              </a:ext>
            </a:extLst>
          </p:cNvPr>
          <p:cNvSpPr>
            <a:spLocks noGrp="1"/>
          </p:cNvSpPr>
          <p:nvPr>
            <p:ph type="title"/>
          </p:nvPr>
        </p:nvSpPr>
        <p:spPr>
          <a:xfrm>
            <a:off x="0" y="18255"/>
            <a:ext cx="10515600" cy="1325563"/>
          </a:xfrm>
        </p:spPr>
        <p:txBody>
          <a:bodyPr/>
          <a:lstStyle/>
          <a:p>
            <a:r>
              <a:rPr lang="en-US" dirty="0"/>
              <a:t>Title IX Process</a:t>
            </a:r>
          </a:p>
        </p:txBody>
      </p:sp>
      <p:sp>
        <p:nvSpPr>
          <p:cNvPr id="3" name="Content Placeholder 2">
            <a:extLst>
              <a:ext uri="{FF2B5EF4-FFF2-40B4-BE49-F238E27FC236}">
                <a16:creationId xmlns:a16="http://schemas.microsoft.com/office/drawing/2014/main" id="{54F03504-2923-4141-891F-4BAD78DE0582}"/>
              </a:ext>
            </a:extLst>
          </p:cNvPr>
          <p:cNvSpPr>
            <a:spLocks noGrp="1"/>
          </p:cNvSpPr>
          <p:nvPr>
            <p:ph idx="1"/>
          </p:nvPr>
        </p:nvSpPr>
        <p:spPr>
          <a:xfrm>
            <a:off x="838200" y="1343818"/>
            <a:ext cx="10515600" cy="4833145"/>
          </a:xfrm>
        </p:spPr>
        <p:txBody>
          <a:bodyPr/>
          <a:lstStyle/>
          <a:p>
            <a:r>
              <a:rPr lang="en-US" dirty="0"/>
              <a:t>Live or Virtual Hearings</a:t>
            </a:r>
          </a:p>
          <a:p>
            <a:r>
              <a:rPr lang="en-US" dirty="0"/>
              <a:t>Hearing Panel Empaneled</a:t>
            </a:r>
          </a:p>
          <a:p>
            <a:pPr lvl="1"/>
            <a:r>
              <a:rPr lang="en-US" dirty="0"/>
              <a:t>Decision-makers composed of faculty and staff. </a:t>
            </a:r>
          </a:p>
          <a:p>
            <a:pPr lvl="1"/>
            <a:r>
              <a:rPr lang="en-US" dirty="0"/>
              <a:t>Neither the Title IX Coordinator, the investigator nor a Party’s advisor shall serve as a decision-maker</a:t>
            </a:r>
          </a:p>
          <a:p>
            <a:r>
              <a:rPr lang="en-US" dirty="0"/>
              <a:t>Hearing Officer</a:t>
            </a:r>
          </a:p>
          <a:p>
            <a:pPr lvl="1"/>
            <a:r>
              <a:rPr lang="en-US" dirty="0"/>
              <a:t>The decision-makers shall appoint one decision-maker to also serve as the hearing officer (“Hearing Officer”).  The Hearing Officer shall oversee the hearing in accordance with this Policy.</a:t>
            </a:r>
          </a:p>
          <a:p>
            <a:endParaRPr lang="en-US" dirty="0"/>
          </a:p>
        </p:txBody>
      </p:sp>
    </p:spTree>
    <p:extLst>
      <p:ext uri="{BB962C8B-B14F-4D97-AF65-F5344CB8AC3E}">
        <p14:creationId xmlns:p14="http://schemas.microsoft.com/office/powerpoint/2010/main" val="2595188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B4F6CD-31C4-4AEC-A949-EAE6C843D034}"/>
              </a:ext>
            </a:extLst>
          </p:cNvPr>
          <p:cNvSpPr>
            <a:spLocks noGrp="1"/>
          </p:cNvSpPr>
          <p:nvPr>
            <p:ph type="title"/>
          </p:nvPr>
        </p:nvSpPr>
        <p:spPr>
          <a:xfrm>
            <a:off x="0" y="0"/>
            <a:ext cx="10515600" cy="1325563"/>
          </a:xfrm>
        </p:spPr>
        <p:txBody>
          <a:bodyPr/>
          <a:lstStyle/>
          <a:p>
            <a:r>
              <a:rPr lang="en-US" b="1" dirty="0">
                <a:solidFill>
                  <a:srgbClr val="7030A0"/>
                </a:solidFill>
              </a:rPr>
              <a:t>Bias and Conflict Basics</a:t>
            </a:r>
          </a:p>
        </p:txBody>
      </p:sp>
      <p:sp>
        <p:nvSpPr>
          <p:cNvPr id="3" name="Content Placeholder 2">
            <a:extLst>
              <a:ext uri="{FF2B5EF4-FFF2-40B4-BE49-F238E27FC236}">
                <a16:creationId xmlns:a16="http://schemas.microsoft.com/office/drawing/2014/main" id="{A233BEFD-8E37-4B7F-9504-3364E2373607}"/>
              </a:ext>
            </a:extLst>
          </p:cNvPr>
          <p:cNvSpPr>
            <a:spLocks noGrp="1"/>
          </p:cNvSpPr>
          <p:nvPr>
            <p:ph idx="1"/>
          </p:nvPr>
        </p:nvSpPr>
        <p:spPr/>
        <p:txBody>
          <a:bodyPr>
            <a:normAutofit/>
          </a:bodyPr>
          <a:lstStyle/>
          <a:p>
            <a:r>
              <a:rPr lang="en-US" dirty="0"/>
              <a:t>Bias and Conflict of Interests Prohibited</a:t>
            </a:r>
          </a:p>
          <a:p>
            <a:r>
              <a:rPr lang="en-US" dirty="0"/>
              <a:t>Avoid pre-judgment of the case</a:t>
            </a:r>
          </a:p>
          <a:p>
            <a:r>
              <a:rPr lang="en-US" dirty="0"/>
              <a:t>Keep an open mind and avoid stereotypes</a:t>
            </a:r>
          </a:p>
          <a:p>
            <a:r>
              <a:rPr lang="en-US" dirty="0"/>
              <a:t>Must uphold fairness and equity and remain impartial and objective throughout the process</a:t>
            </a:r>
          </a:p>
          <a:p>
            <a:pPr marL="0" indent="0">
              <a:buNone/>
            </a:pPr>
            <a:endParaRPr lang="en-US" dirty="0"/>
          </a:p>
        </p:txBody>
      </p:sp>
    </p:spTree>
    <p:extLst>
      <p:ext uri="{BB962C8B-B14F-4D97-AF65-F5344CB8AC3E}">
        <p14:creationId xmlns:p14="http://schemas.microsoft.com/office/powerpoint/2010/main" val="19207802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40B06E-3CB2-4CB6-B488-B832A5F33DB9}"/>
              </a:ext>
            </a:extLst>
          </p:cNvPr>
          <p:cNvSpPr>
            <a:spLocks noGrp="1"/>
          </p:cNvSpPr>
          <p:nvPr>
            <p:ph type="title"/>
          </p:nvPr>
        </p:nvSpPr>
        <p:spPr>
          <a:xfrm>
            <a:off x="0" y="18255"/>
            <a:ext cx="10515600" cy="1325563"/>
          </a:xfrm>
        </p:spPr>
        <p:txBody>
          <a:bodyPr/>
          <a:lstStyle/>
          <a:p>
            <a:r>
              <a:rPr lang="en-US" b="1" dirty="0">
                <a:solidFill>
                  <a:srgbClr val="7030A0"/>
                </a:solidFill>
              </a:rPr>
              <a:t>Considerations</a:t>
            </a:r>
          </a:p>
        </p:txBody>
      </p:sp>
      <p:sp>
        <p:nvSpPr>
          <p:cNvPr id="3" name="Content Placeholder 2">
            <a:extLst>
              <a:ext uri="{FF2B5EF4-FFF2-40B4-BE49-F238E27FC236}">
                <a16:creationId xmlns:a16="http://schemas.microsoft.com/office/drawing/2014/main" id="{179CACD7-4660-4A9B-B52B-ED2B365DF48E}"/>
              </a:ext>
            </a:extLst>
          </p:cNvPr>
          <p:cNvSpPr>
            <a:spLocks noGrp="1"/>
          </p:cNvSpPr>
          <p:nvPr>
            <p:ph idx="1"/>
          </p:nvPr>
        </p:nvSpPr>
        <p:spPr/>
        <p:txBody>
          <a:bodyPr/>
          <a:lstStyle/>
          <a:p>
            <a:pPr lvl="1"/>
            <a:r>
              <a:rPr lang="en-US" dirty="0"/>
              <a:t>Relationship with Party or witness</a:t>
            </a:r>
          </a:p>
          <a:p>
            <a:pPr lvl="1"/>
            <a:r>
              <a:rPr lang="en-US" dirty="0"/>
              <a:t>Preconceived notions or biases</a:t>
            </a:r>
          </a:p>
          <a:p>
            <a:pPr lvl="1"/>
            <a:r>
              <a:rPr lang="en-US" dirty="0"/>
              <a:t>Wearing multiple hats</a:t>
            </a:r>
          </a:p>
          <a:p>
            <a:pPr lvl="1"/>
            <a:r>
              <a:rPr lang="en-US" dirty="0"/>
              <a:t>Any other reason</a:t>
            </a:r>
          </a:p>
        </p:txBody>
      </p:sp>
    </p:spTree>
    <p:extLst>
      <p:ext uri="{BB962C8B-B14F-4D97-AF65-F5344CB8AC3E}">
        <p14:creationId xmlns:p14="http://schemas.microsoft.com/office/powerpoint/2010/main" val="23598945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4F3F24-7E22-4EA9-A7B0-DEE64F19B334}"/>
              </a:ext>
            </a:extLst>
          </p:cNvPr>
          <p:cNvSpPr>
            <a:spLocks noGrp="1"/>
          </p:cNvSpPr>
          <p:nvPr>
            <p:ph type="title"/>
          </p:nvPr>
        </p:nvSpPr>
        <p:spPr>
          <a:xfrm>
            <a:off x="0" y="18255"/>
            <a:ext cx="10515600" cy="1325563"/>
          </a:xfrm>
        </p:spPr>
        <p:txBody>
          <a:bodyPr/>
          <a:lstStyle/>
          <a:p>
            <a:r>
              <a:rPr lang="en-US" b="1" dirty="0">
                <a:solidFill>
                  <a:srgbClr val="7030A0"/>
                </a:solidFill>
              </a:rPr>
              <a:t>Process for Bias or Conflict Concerns</a:t>
            </a:r>
          </a:p>
        </p:txBody>
      </p:sp>
      <p:sp>
        <p:nvSpPr>
          <p:cNvPr id="3" name="Content Placeholder 2">
            <a:extLst>
              <a:ext uri="{FF2B5EF4-FFF2-40B4-BE49-F238E27FC236}">
                <a16:creationId xmlns:a16="http://schemas.microsoft.com/office/drawing/2014/main" id="{E9FE9832-FB7F-4BE7-A543-96461F99A26E}"/>
              </a:ext>
            </a:extLst>
          </p:cNvPr>
          <p:cNvSpPr>
            <a:spLocks noGrp="1"/>
          </p:cNvSpPr>
          <p:nvPr>
            <p:ph idx="1"/>
          </p:nvPr>
        </p:nvSpPr>
        <p:spPr/>
        <p:txBody>
          <a:bodyPr>
            <a:normAutofit/>
          </a:bodyPr>
          <a:lstStyle/>
          <a:p>
            <a:r>
              <a:rPr lang="en-US" dirty="0"/>
              <a:t>Letter of concern to Title IX Coordinator (or Dean of Students if concern relates to Title IX Coordinator)</a:t>
            </a:r>
          </a:p>
          <a:p>
            <a:r>
              <a:rPr lang="en-US" dirty="0"/>
              <a:t>Look into the matter</a:t>
            </a:r>
          </a:p>
          <a:p>
            <a:r>
              <a:rPr lang="en-US" dirty="0"/>
              <a:t>Make determination as to removal from role</a:t>
            </a:r>
          </a:p>
          <a:p>
            <a:r>
              <a:rPr lang="en-US" dirty="0"/>
              <a:t>If removed, appoint alternate</a:t>
            </a:r>
          </a:p>
          <a:p>
            <a:endParaRPr lang="en-US" dirty="0"/>
          </a:p>
        </p:txBody>
      </p:sp>
    </p:spTree>
    <p:extLst>
      <p:ext uri="{BB962C8B-B14F-4D97-AF65-F5344CB8AC3E}">
        <p14:creationId xmlns:p14="http://schemas.microsoft.com/office/powerpoint/2010/main" val="33623577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817585-DC08-434C-B540-18879FEF7F2A}"/>
              </a:ext>
            </a:extLst>
          </p:cNvPr>
          <p:cNvSpPr>
            <a:spLocks noGrp="1"/>
          </p:cNvSpPr>
          <p:nvPr>
            <p:ph type="title"/>
          </p:nvPr>
        </p:nvSpPr>
        <p:spPr>
          <a:xfrm>
            <a:off x="0" y="18255"/>
            <a:ext cx="10515600" cy="1325563"/>
          </a:xfrm>
        </p:spPr>
        <p:txBody>
          <a:bodyPr/>
          <a:lstStyle/>
          <a:p>
            <a:r>
              <a:rPr lang="en-US" b="1" dirty="0">
                <a:solidFill>
                  <a:srgbClr val="7030A0"/>
                </a:solidFill>
              </a:rPr>
              <a:t>Does Bias Exist?</a:t>
            </a:r>
          </a:p>
        </p:txBody>
      </p:sp>
      <p:sp>
        <p:nvSpPr>
          <p:cNvPr id="3" name="Content Placeholder 2">
            <a:extLst>
              <a:ext uri="{FF2B5EF4-FFF2-40B4-BE49-F238E27FC236}">
                <a16:creationId xmlns:a16="http://schemas.microsoft.com/office/drawing/2014/main" id="{D2FE7856-B2C5-4B8E-AAE0-6142F96D9463}"/>
              </a:ext>
            </a:extLst>
          </p:cNvPr>
          <p:cNvSpPr>
            <a:spLocks noGrp="1"/>
          </p:cNvSpPr>
          <p:nvPr>
            <p:ph idx="1"/>
          </p:nvPr>
        </p:nvSpPr>
        <p:spPr/>
        <p:txBody>
          <a:bodyPr/>
          <a:lstStyle/>
          <a:p>
            <a:r>
              <a:rPr lang="en-US" dirty="0"/>
              <a:t>Fact-sensitive inquiry</a:t>
            </a:r>
          </a:p>
          <a:p>
            <a:r>
              <a:rPr lang="en-US" dirty="0"/>
              <a:t>Reasonable person standard</a:t>
            </a:r>
          </a:p>
          <a:p>
            <a:r>
              <a:rPr lang="en-US" dirty="0"/>
              <a:t>Avoid generalizations</a:t>
            </a:r>
          </a:p>
        </p:txBody>
      </p:sp>
    </p:spTree>
    <p:extLst>
      <p:ext uri="{BB962C8B-B14F-4D97-AF65-F5344CB8AC3E}">
        <p14:creationId xmlns:p14="http://schemas.microsoft.com/office/powerpoint/2010/main" val="3920684155"/>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TotalTime>
  <Words>1820</Words>
  <Application>Microsoft Office PowerPoint</Application>
  <PresentationFormat>Widescreen</PresentationFormat>
  <Paragraphs>261</Paragraphs>
  <Slides>38</Slides>
  <Notes>33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38</vt:i4>
      </vt:variant>
    </vt:vector>
  </HeadingPairs>
  <TitlesOfParts>
    <vt:vector size="42" baseType="lpstr">
      <vt:lpstr>Arial</vt:lpstr>
      <vt:lpstr>Calibri</vt:lpstr>
      <vt:lpstr>Calibri Light</vt:lpstr>
      <vt:lpstr>1_Office Theme</vt:lpstr>
      <vt:lpstr>Columbia College Title IX Training   Advisor Training </vt:lpstr>
      <vt:lpstr>Conduct Prohibited by Title IX</vt:lpstr>
      <vt:lpstr>Parties to a Title IX Proceeding</vt:lpstr>
      <vt:lpstr>Title IX Process</vt:lpstr>
      <vt:lpstr>Title IX Process</vt:lpstr>
      <vt:lpstr>Bias and Conflict Basics</vt:lpstr>
      <vt:lpstr>Considerations</vt:lpstr>
      <vt:lpstr>Process for Bias or Conflict Concerns</vt:lpstr>
      <vt:lpstr>Does Bias Exist?</vt:lpstr>
      <vt:lpstr>Participation in Investigations</vt:lpstr>
      <vt:lpstr>Participation at Hearing</vt:lpstr>
      <vt:lpstr>Cross – Examination </vt:lpstr>
      <vt:lpstr>Evidence Considerations</vt:lpstr>
      <vt:lpstr>What Is Relevant?</vt:lpstr>
      <vt:lpstr>Relevance and Rape Shield Laws</vt:lpstr>
      <vt:lpstr>Weighing Credibility</vt:lpstr>
      <vt:lpstr>Another Note on Determining  Witness Credibility</vt:lpstr>
      <vt:lpstr>Seven Factors to Consider</vt:lpstr>
      <vt:lpstr>Trauma Informed Approach</vt:lpstr>
      <vt:lpstr>Obtaining Testimonial Evidence</vt:lpstr>
      <vt:lpstr>Obtaining Testimonial Evidence</vt:lpstr>
      <vt:lpstr>Obtaining Testimonial Evidence</vt:lpstr>
      <vt:lpstr>Obtaining Testimonial Evidence</vt:lpstr>
      <vt:lpstr>Some Thoughts on Text Messages &amp; Emails</vt:lpstr>
      <vt:lpstr>Remedies</vt:lpstr>
      <vt:lpstr>Supportive Measures</vt:lpstr>
      <vt:lpstr>Disciplinary Sanctions</vt:lpstr>
      <vt:lpstr>Appeals Process</vt:lpstr>
      <vt:lpstr>Grounds for Appeal</vt:lpstr>
      <vt:lpstr>Appellate Officer Decision</vt:lpstr>
      <vt:lpstr>Informal Resolution Process Basics</vt:lpstr>
      <vt:lpstr>Informal Resolution Process Timing</vt:lpstr>
      <vt:lpstr>Informal Resolution Process Availability</vt:lpstr>
      <vt:lpstr>Notice of Informal Resolution</vt:lpstr>
      <vt:lpstr>Informal Resolution Process</vt:lpstr>
      <vt:lpstr>Outcomes</vt:lpstr>
      <vt:lpstr>Resolution</vt:lpstr>
      <vt:lpstr>Final 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Columbia College Title IX Training   Advisor Training</dc:title>
  <dc:creator>Abron, Sheila</dc:creator>
  <cp:lastModifiedBy>King, Julie</cp:lastModifiedBy>
  <cp:revision>1</cp:revision>
  <dcterms:created xsi:type="dcterms:W3CDTF">2024-05-13T00:23:22Z</dcterms:created>
  <dcterms:modified xsi:type="dcterms:W3CDTF">2024-05-13T17:34:47Z</dcterms:modified>
</cp:coreProperties>
</file>