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258" r:id="rId3"/>
    <p:sldId id="913" r:id="rId4"/>
    <p:sldId id="914" r:id="rId5"/>
    <p:sldId id="916" r:id="rId6"/>
    <p:sldId id="799" r:id="rId7"/>
    <p:sldId id="783" r:id="rId8"/>
    <p:sldId id="781" r:id="rId9"/>
    <p:sldId id="782" r:id="rId10"/>
    <p:sldId id="713" r:id="rId11"/>
    <p:sldId id="714" r:id="rId12"/>
    <p:sldId id="716" r:id="rId13"/>
    <p:sldId id="829" r:id="rId14"/>
    <p:sldId id="830" r:id="rId15"/>
    <p:sldId id="869" r:id="rId16"/>
    <p:sldId id="648" r:id="rId17"/>
    <p:sldId id="833" r:id="rId18"/>
    <p:sldId id="603" r:id="rId19"/>
    <p:sldId id="915" r:id="rId20"/>
    <p:sldId id="708" r:id="rId21"/>
    <p:sldId id="604" r:id="rId22"/>
    <p:sldId id="605" r:id="rId23"/>
    <p:sldId id="608" r:id="rId24"/>
    <p:sldId id="816" r:id="rId25"/>
    <p:sldId id="917" r:id="rId26"/>
    <p:sldId id="918" r:id="rId27"/>
    <p:sldId id="793" r:id="rId28"/>
    <p:sldId id="818" r:id="rId29"/>
    <p:sldId id="795" r:id="rId30"/>
    <p:sldId id="804" r:id="rId31"/>
    <p:sldId id="805" r:id="rId32"/>
    <p:sldId id="806" r:id="rId33"/>
    <p:sldId id="91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39C75B-8852-45CB-B8B1-E78DDFFD0F14}" type="datetimeFigureOut">
              <a:rPr lang="en-US" smtClean="0"/>
              <a:t>5/13/2024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A48B4-1474-4146-AF42-EFDD542720F4}" type="slidenum">
              <a:rPr lang="en-US" smtClean="0"/>
              <a:t>‹#›</a:t>
            </a:fld>
            <a:endParaRPr lang="en-US" dirty="0"/>
          </a:p>
        </p:txBody>
      </p:sp>
    </p:spTree>
    <p:extLst>
      <p:ext uri="{BB962C8B-B14F-4D97-AF65-F5344CB8AC3E}">
        <p14:creationId xmlns:p14="http://schemas.microsoft.com/office/powerpoint/2010/main" val="404667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4123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651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8803C-E145-4197-A5E9-EF12E46B9B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1235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1080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0980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8018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1013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31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5534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0796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8034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284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30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235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66277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0797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6391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67042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180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95505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61047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0545AB-F355-41E8-AB2E-1C5CD845A6A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7843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C34B52-B950-4020-B93E-9F5F582220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56693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29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44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280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134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599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2994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994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B971-5227-4F24-9367-2D5B8DBAF9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EEA511-78D1-4547-A31E-7F11FA3918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1C107D-31E4-4539-A474-FD6CBE751D13}"/>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910343A5-2D00-447B-99DA-F53DFBE98C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99943D-73E3-439D-8390-9735C5B1BD47}"/>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97524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0AE61-996D-4993-8BF8-EAAC1E4B89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091B0C-75DF-44A2-993F-B662FE3D89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2E0C4-D162-49CB-8A0C-DE9D7B8D50C5}"/>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823C39B0-982D-43B9-B32D-5B395B55A6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B100241-7C1B-4478-9385-2CED791AF2EB}"/>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06263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760E5-6D3A-4A63-861F-027AE26418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BD905B-7006-4520-AE05-2B671081E0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BBD0C7-6843-4CCF-8D7B-2ED1EE76F11E}"/>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EEFB0AD0-2FE1-4600-A2A2-99041A9024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CE0B35-E65F-4C18-AC8E-1DA14D5144F0}"/>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237703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88E9E-F27D-4FDD-A594-AF201EEB5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FCD21C-D6B9-421A-B77B-50E154CC1D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364D6-9E75-4BEC-9428-831EBABAD6ED}"/>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83171B17-3460-4201-8190-6B2B3C8EE7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962357-5DF4-480D-A42B-BD3D0FC0AE4E}"/>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277028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B82D-B75C-4758-8679-F1BF13460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CB1FDC-BA24-4D55-8763-710D3E81B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55CEF-BEDF-46FC-8831-364C7F2064F5}"/>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CBB435BF-1AA5-478A-AAE0-2446C3F508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4007B3-8CAD-469B-8F95-6481314EF1DE}"/>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422723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6E534-1A7A-4FA1-AF9C-ABC2F811D6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FF41D5-1680-4830-B368-13953E0EEA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E45D9-05C7-41EC-9573-CC3A550E0C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5D610B-7671-4F05-AE6D-E837181A64C8}"/>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6" name="Footer Placeholder 5">
            <a:extLst>
              <a:ext uri="{FF2B5EF4-FFF2-40B4-BE49-F238E27FC236}">
                <a16:creationId xmlns:a16="http://schemas.microsoft.com/office/drawing/2014/main" id="{DD026DB1-BE2E-4204-A2F3-9AE2D70968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6522AB9-2CC7-48BF-A061-EDA28151E684}"/>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26185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B082-B7D7-49BD-AE69-EFB41F9B7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C88953-673B-41C1-A1DA-FA0606EE34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EEA869-22B4-4526-A8CA-AFCD81B488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BDD45-970F-4652-9353-E01C05FBE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55BAD7-6B13-4504-B4C4-DD097E092B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93018E-376F-496D-B189-69730268A4F0}"/>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8" name="Footer Placeholder 7">
            <a:extLst>
              <a:ext uri="{FF2B5EF4-FFF2-40B4-BE49-F238E27FC236}">
                <a16:creationId xmlns:a16="http://schemas.microsoft.com/office/drawing/2014/main" id="{9FCCC890-02CA-4E7B-B6AA-E5F3A818FC6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D194F07-73CF-4A94-9A20-E1B8064A9B74}"/>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53085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D9D0-7F3C-44F0-8D20-B1796B9646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3EF4-C9FC-48DC-AD9D-7C7FBF637F31}"/>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4" name="Footer Placeholder 3">
            <a:extLst>
              <a:ext uri="{FF2B5EF4-FFF2-40B4-BE49-F238E27FC236}">
                <a16:creationId xmlns:a16="http://schemas.microsoft.com/office/drawing/2014/main" id="{B76772F9-AB6B-46C3-982F-AA1F75D8746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C5ED2E-5A10-4B5B-8BF0-BE4C7A814044}"/>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72032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1144FF-4487-4C66-98B0-98353731966F}"/>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3" name="Footer Placeholder 2">
            <a:extLst>
              <a:ext uri="{FF2B5EF4-FFF2-40B4-BE49-F238E27FC236}">
                <a16:creationId xmlns:a16="http://schemas.microsoft.com/office/drawing/2014/main" id="{E16CD303-F8A0-4223-93AA-BF9CC31541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1D19828-58FF-4ECF-97CA-42E10FC968E9}"/>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10178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DF337-F99B-4C3C-82FF-51FB76ED3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EBDFA-04CE-499D-A252-8FA4B8EB4B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F326B9-6B8B-4DD5-834D-29F90BA51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CC41B-84B2-4F89-8281-EB9706DC76F9}"/>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6" name="Footer Placeholder 5">
            <a:extLst>
              <a:ext uri="{FF2B5EF4-FFF2-40B4-BE49-F238E27FC236}">
                <a16:creationId xmlns:a16="http://schemas.microsoft.com/office/drawing/2014/main" id="{E4799A67-0D99-429D-A99C-B6E403CC4C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538A44-BDCD-4348-8C56-24EEEBB9DEE4}"/>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28588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31F4-4670-4B46-8973-37EF310A1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4EDF7-6B04-44DB-B508-7F9507A1BC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4CA0836-E6F4-4C78-82D0-66F5C9954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F719D-F459-452F-A419-82651ABCD83C}"/>
              </a:ext>
            </a:extLst>
          </p:cNvPr>
          <p:cNvSpPr>
            <a:spLocks noGrp="1"/>
          </p:cNvSpPr>
          <p:nvPr>
            <p:ph type="dt" sz="half" idx="10"/>
          </p:nvPr>
        </p:nvSpPr>
        <p:spPr/>
        <p:txBody>
          <a:bodyPr/>
          <a:lstStyle/>
          <a:p>
            <a:fld id="{84244EDC-308D-4275-B747-2B35CB60EA2C}" type="datetimeFigureOut">
              <a:rPr lang="en-US" smtClean="0"/>
              <a:t>5/13/2024</a:t>
            </a:fld>
            <a:endParaRPr lang="en-US" dirty="0"/>
          </a:p>
        </p:txBody>
      </p:sp>
      <p:sp>
        <p:nvSpPr>
          <p:cNvPr id="6" name="Footer Placeholder 5">
            <a:extLst>
              <a:ext uri="{FF2B5EF4-FFF2-40B4-BE49-F238E27FC236}">
                <a16:creationId xmlns:a16="http://schemas.microsoft.com/office/drawing/2014/main" id="{9CB7AFEC-035E-4C45-A519-FC1A393BA2D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9ABEDFE-2B8F-4FB8-A742-807ED48013F3}"/>
              </a:ext>
            </a:extLst>
          </p:cNvPr>
          <p:cNvSpPr>
            <a:spLocks noGrp="1"/>
          </p:cNvSpPr>
          <p:nvPr>
            <p:ph type="sldNum" sz="quarter" idx="12"/>
          </p:nvPr>
        </p:nvSpPr>
        <p:spPr/>
        <p:txBody>
          <a:bodyPr/>
          <a:lstStyle/>
          <a:p>
            <a:fld id="{3F291DD3-19FB-4652-9CFC-0ADDF2229247}" type="slidenum">
              <a:rPr lang="en-US" smtClean="0"/>
              <a:t>‹#›</a:t>
            </a:fld>
            <a:endParaRPr lang="en-US" dirty="0"/>
          </a:p>
        </p:txBody>
      </p:sp>
    </p:spTree>
    <p:extLst>
      <p:ext uri="{BB962C8B-B14F-4D97-AF65-F5344CB8AC3E}">
        <p14:creationId xmlns:p14="http://schemas.microsoft.com/office/powerpoint/2010/main" val="3126403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5E7B03-30C7-4C76-A3C0-C463C7F91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7368D75-865A-4FEF-A8FB-4B6345E29C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AA392-2A81-4B29-B67A-0C5E8E6B7E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44EDC-308D-4275-B747-2B35CB60EA2C}" type="datetimeFigureOut">
              <a:rPr lang="en-US" smtClean="0"/>
              <a:t>5/13/2024</a:t>
            </a:fld>
            <a:endParaRPr lang="en-US" dirty="0"/>
          </a:p>
        </p:txBody>
      </p:sp>
      <p:sp>
        <p:nvSpPr>
          <p:cNvPr id="5" name="Footer Placeholder 4">
            <a:extLst>
              <a:ext uri="{FF2B5EF4-FFF2-40B4-BE49-F238E27FC236}">
                <a16:creationId xmlns:a16="http://schemas.microsoft.com/office/drawing/2014/main" id="{F7C4581B-C4D4-47BC-8360-76BC0891C3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BD4264A-DEE5-4D58-B802-44EF7C4DB3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91DD3-19FB-4652-9CFC-0ADDF2229247}" type="slidenum">
              <a:rPr lang="en-US" smtClean="0"/>
              <a:t>‹#›</a:t>
            </a:fld>
            <a:endParaRPr lang="en-US" dirty="0"/>
          </a:p>
        </p:txBody>
      </p:sp>
      <p:pic>
        <p:nvPicPr>
          <p:cNvPr id="8" name="Picture 7">
            <a:extLst>
              <a:ext uri="{FF2B5EF4-FFF2-40B4-BE49-F238E27FC236}">
                <a16:creationId xmlns:a16="http://schemas.microsoft.com/office/drawing/2014/main" id="{2C9089F4-13BF-4512-86A4-EF43555A958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82200" y="257620"/>
            <a:ext cx="1847850" cy="1171575"/>
          </a:xfrm>
          <a:prstGeom prst="rect">
            <a:avLst/>
          </a:prstGeom>
        </p:spPr>
      </p:pic>
    </p:spTree>
    <p:extLst>
      <p:ext uri="{BB962C8B-B14F-4D97-AF65-F5344CB8AC3E}">
        <p14:creationId xmlns:p14="http://schemas.microsoft.com/office/powerpoint/2010/main" val="3064630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7030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8C989-C331-49AD-9A77-D2BBAA43CF60}"/>
              </a:ext>
            </a:extLst>
          </p:cNvPr>
          <p:cNvSpPr>
            <a:spLocks noGrp="1"/>
          </p:cNvSpPr>
          <p:nvPr>
            <p:ph type="ctrTitle"/>
          </p:nvPr>
        </p:nvSpPr>
        <p:spPr>
          <a:xfrm>
            <a:off x="994299" y="1122363"/>
            <a:ext cx="9673701" cy="3973420"/>
          </a:xfrm>
        </p:spPr>
        <p:txBody>
          <a:bodyPr/>
          <a:lstStyle/>
          <a:p>
            <a:r>
              <a:rPr lang="en-US" b="1" dirty="0">
                <a:solidFill>
                  <a:srgbClr val="7030A0"/>
                </a:solidFill>
              </a:rPr>
              <a:t>Columbia College Title IX Training </a:t>
            </a:r>
            <a:br>
              <a:rPr lang="en-US" b="1" dirty="0">
                <a:solidFill>
                  <a:srgbClr val="7030A0"/>
                </a:solidFill>
              </a:rPr>
            </a:br>
            <a:br>
              <a:rPr lang="en-US" b="1" dirty="0">
                <a:solidFill>
                  <a:srgbClr val="7030A0"/>
                </a:solidFill>
              </a:rPr>
            </a:br>
            <a:r>
              <a:rPr lang="en-US" b="1" i="1" dirty="0">
                <a:solidFill>
                  <a:srgbClr val="7030A0"/>
                </a:solidFill>
              </a:rPr>
              <a:t>Hearing Officers</a:t>
            </a:r>
            <a:endParaRPr lang="en-US" b="1" dirty="0">
              <a:solidFill>
                <a:srgbClr val="7030A0"/>
              </a:solidFill>
            </a:endParaRPr>
          </a:p>
        </p:txBody>
      </p:sp>
    </p:spTree>
    <p:extLst>
      <p:ext uri="{BB962C8B-B14F-4D97-AF65-F5344CB8AC3E}">
        <p14:creationId xmlns:p14="http://schemas.microsoft.com/office/powerpoint/2010/main" val="418460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8255"/>
            <a:ext cx="10515600" cy="1325563"/>
          </a:xfrm>
        </p:spPr>
        <p:txBody>
          <a:bodyPr/>
          <a:lstStyle/>
          <a:p>
            <a:r>
              <a:rPr lang="en-US" b="1" dirty="0">
                <a:solidFill>
                  <a:srgbClr val="7030A0"/>
                </a:solidFill>
              </a:rPr>
              <a:t>Evidence Considerations</a:t>
            </a:r>
          </a:p>
        </p:txBody>
      </p:sp>
      <p:sp>
        <p:nvSpPr>
          <p:cNvPr id="5" name="Content Placeholder 4"/>
          <p:cNvSpPr>
            <a:spLocks noGrp="1"/>
          </p:cNvSpPr>
          <p:nvPr>
            <p:ph idx="1"/>
          </p:nvPr>
        </p:nvSpPr>
        <p:spPr/>
        <p:txBody>
          <a:bodyPr/>
          <a:lstStyle/>
          <a:p>
            <a:pPr marL="514350" indent="-514350">
              <a:buFont typeface="+mj-lt"/>
              <a:buAutoNum type="arabicPeriod"/>
            </a:pPr>
            <a:r>
              <a:rPr lang="en-US" sz="3600" dirty="0"/>
              <a:t>Relevance</a:t>
            </a:r>
          </a:p>
          <a:p>
            <a:pPr marL="514350" indent="-514350">
              <a:buFont typeface="+mj-lt"/>
              <a:buAutoNum type="arabicPeriod"/>
            </a:pPr>
            <a:endParaRPr lang="en-US" sz="3600" dirty="0"/>
          </a:p>
          <a:p>
            <a:pPr marL="514350" indent="-514350">
              <a:buFont typeface="+mj-lt"/>
              <a:buAutoNum type="arabicPeriod"/>
            </a:pPr>
            <a:endParaRPr lang="en-US" sz="3600" dirty="0"/>
          </a:p>
          <a:p>
            <a:pPr marL="514350" indent="-514350">
              <a:buFont typeface="+mj-lt"/>
              <a:buAutoNum type="arabicPeriod"/>
            </a:pPr>
            <a:r>
              <a:rPr lang="en-US" sz="3600" dirty="0"/>
              <a:t>Credibility </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1615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0515600" cy="1325563"/>
          </a:xfrm>
        </p:spPr>
        <p:txBody>
          <a:bodyPr>
            <a:normAutofit/>
          </a:bodyPr>
          <a:lstStyle/>
          <a:p>
            <a:r>
              <a:rPr lang="en-US" b="1" dirty="0">
                <a:solidFill>
                  <a:srgbClr val="7030A0"/>
                </a:solidFill>
              </a:rPr>
              <a:t>What Is Relevant?</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b="1" dirty="0"/>
              <a:t>Mantra:  </a:t>
            </a:r>
            <a:r>
              <a:rPr lang="en-US" dirty="0"/>
              <a:t>Is the fact or information that is being offered likely to prove/disprove an issue in the investigation?  </a:t>
            </a:r>
          </a:p>
          <a:p>
            <a:pPr marL="457200" indent="-457200">
              <a:buFont typeface="Arial" panose="020B0604020202020204" pitchFamily="34" charset="0"/>
              <a:buChar char="•"/>
            </a:pPr>
            <a:r>
              <a:rPr lang="en-US" dirty="0"/>
              <a:t>If it is likely to prove/disprove, even indirectly, it is relevant.  If it is not likely to do so, it should not be considered.</a:t>
            </a:r>
          </a:p>
        </p:txBody>
      </p:sp>
    </p:spTree>
    <p:extLst>
      <p:ext uri="{BB962C8B-B14F-4D97-AF65-F5344CB8AC3E}">
        <p14:creationId xmlns:p14="http://schemas.microsoft.com/office/powerpoint/2010/main" val="1756137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267844" cy="1027112"/>
          </a:xfrm>
        </p:spPr>
        <p:txBody>
          <a:bodyPr>
            <a:noAutofit/>
          </a:bodyPr>
          <a:lstStyle/>
          <a:p>
            <a:r>
              <a:rPr lang="en-US" b="1" dirty="0"/>
              <a:t>Model Jury Instructions</a:t>
            </a:r>
          </a:p>
        </p:txBody>
      </p:sp>
      <p:pic>
        <p:nvPicPr>
          <p:cNvPr id="2" name="Content Placeholder 1"/>
          <p:cNvPicPr>
            <a:picLocks noGrp="1" noChangeAspect="1"/>
          </p:cNvPicPr>
          <p:nvPr>
            <p:ph idx="1"/>
          </p:nvPr>
        </p:nvPicPr>
        <p:blipFill>
          <a:blip r:embed="rId3"/>
          <a:srcRect/>
          <a:stretch>
            <a:fillRect/>
          </a:stretch>
        </p:blipFill>
        <p:spPr>
          <a:xfrm>
            <a:off x="3670385" y="1028700"/>
            <a:ext cx="5851355" cy="4802188"/>
          </a:xfrm>
          <a:prstGeom prst="rect">
            <a:avLst/>
          </a:prstGeom>
        </p:spPr>
      </p:pic>
    </p:spTree>
    <p:extLst>
      <p:ext uri="{BB962C8B-B14F-4D97-AF65-F5344CB8AC3E}">
        <p14:creationId xmlns:p14="http://schemas.microsoft.com/office/powerpoint/2010/main" val="10174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6251D-23AA-4150-9AD5-62CC4047A49A}"/>
              </a:ext>
            </a:extLst>
          </p:cNvPr>
          <p:cNvSpPr>
            <a:spLocks noGrp="1"/>
          </p:cNvSpPr>
          <p:nvPr>
            <p:ph type="title"/>
          </p:nvPr>
        </p:nvSpPr>
        <p:spPr>
          <a:xfrm>
            <a:off x="0" y="0"/>
            <a:ext cx="10515600" cy="1325563"/>
          </a:xfrm>
        </p:spPr>
        <p:txBody>
          <a:bodyPr/>
          <a:lstStyle/>
          <a:p>
            <a:r>
              <a:rPr lang="en-US" dirty="0"/>
              <a:t>Relevance and Rape Shield Laws</a:t>
            </a:r>
          </a:p>
        </p:txBody>
      </p:sp>
      <p:sp>
        <p:nvSpPr>
          <p:cNvPr id="3" name="Content Placeholder 2">
            <a:extLst>
              <a:ext uri="{FF2B5EF4-FFF2-40B4-BE49-F238E27FC236}">
                <a16:creationId xmlns:a16="http://schemas.microsoft.com/office/drawing/2014/main" id="{68D286B2-28A4-44AD-B1CA-14C4E42656FB}"/>
              </a:ext>
            </a:extLst>
          </p:cNvPr>
          <p:cNvSpPr>
            <a:spLocks noGrp="1"/>
          </p:cNvSpPr>
          <p:nvPr>
            <p:ph idx="1"/>
          </p:nvPr>
        </p:nvSpPr>
        <p:spPr/>
        <p:txBody>
          <a:bodyPr>
            <a:normAutofit lnSpcReduction="10000"/>
          </a:bodyPr>
          <a:lstStyle/>
          <a:p>
            <a:pPr algn="just"/>
            <a:r>
              <a:rPr lang="en-US" dirty="0"/>
              <a:t>Relevance:  something that has a connection to the question being decided so that it makes one fact or another more or less likely to be true</a:t>
            </a:r>
          </a:p>
          <a:p>
            <a:r>
              <a:rPr lang="en-US" dirty="0"/>
              <a:t>Not relevant:</a:t>
            </a:r>
          </a:p>
          <a:p>
            <a:pPr lvl="1"/>
            <a:r>
              <a:rPr lang="en-US" dirty="0"/>
              <a:t>Questions and evidence about the Complainant's sexual predisposition</a:t>
            </a:r>
          </a:p>
          <a:p>
            <a:pPr lvl="1"/>
            <a:r>
              <a:rPr lang="en-US" dirty="0"/>
              <a:t>Questions and evidence about the Complainant’s prior sexual behavior, except: </a:t>
            </a:r>
          </a:p>
          <a:p>
            <a:pPr lvl="2"/>
            <a:r>
              <a:rPr lang="en-US" dirty="0"/>
              <a:t>(i) when offered to prove that someone other than the Respondent committed the alleged conduct; or </a:t>
            </a:r>
          </a:p>
          <a:p>
            <a:pPr lvl="2"/>
            <a:r>
              <a:rPr lang="en-US" dirty="0"/>
              <a:t>(ii) when specific incidents of the Complainant's prior sexual behavior with respect to the Respondent and are offered to prove Affirmative Consent. </a:t>
            </a:r>
          </a:p>
          <a:p>
            <a:pPr lvl="1"/>
            <a:r>
              <a:rPr lang="en-US" dirty="0"/>
              <a:t>Information protected by a legally-recognized privilege (e.g., attorney-client, physician-patient)</a:t>
            </a:r>
          </a:p>
          <a:p>
            <a:endParaRPr lang="en-US" dirty="0"/>
          </a:p>
        </p:txBody>
      </p:sp>
    </p:spTree>
    <p:extLst>
      <p:ext uri="{BB962C8B-B14F-4D97-AF65-F5344CB8AC3E}">
        <p14:creationId xmlns:p14="http://schemas.microsoft.com/office/powerpoint/2010/main" val="2178656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CE6D5-80D9-4752-AE04-ECB2EBA6390E}"/>
              </a:ext>
            </a:extLst>
          </p:cNvPr>
          <p:cNvSpPr>
            <a:spLocks noGrp="1"/>
          </p:cNvSpPr>
          <p:nvPr>
            <p:ph type="title"/>
          </p:nvPr>
        </p:nvSpPr>
        <p:spPr>
          <a:xfrm>
            <a:off x="0" y="0"/>
            <a:ext cx="10515600" cy="1325563"/>
          </a:xfrm>
        </p:spPr>
        <p:txBody>
          <a:bodyPr/>
          <a:lstStyle/>
          <a:p>
            <a:r>
              <a:rPr lang="en-US" dirty="0"/>
              <a:t>Weighing Credibility</a:t>
            </a:r>
          </a:p>
        </p:txBody>
      </p:sp>
      <p:sp>
        <p:nvSpPr>
          <p:cNvPr id="3" name="Content Placeholder 2">
            <a:extLst>
              <a:ext uri="{FF2B5EF4-FFF2-40B4-BE49-F238E27FC236}">
                <a16:creationId xmlns:a16="http://schemas.microsoft.com/office/drawing/2014/main" id="{7B203640-F48B-46E8-8B7B-2D12DE50AB72}"/>
              </a:ext>
            </a:extLst>
          </p:cNvPr>
          <p:cNvSpPr>
            <a:spLocks noGrp="1"/>
          </p:cNvSpPr>
          <p:nvPr>
            <p:ph idx="1"/>
          </p:nvPr>
        </p:nvSpPr>
        <p:spPr/>
        <p:txBody>
          <a:bodyPr/>
          <a:lstStyle/>
          <a:p>
            <a:r>
              <a:rPr lang="en-US" dirty="0"/>
              <a:t>Role</a:t>
            </a:r>
          </a:p>
          <a:p>
            <a:r>
              <a:rPr lang="en-US" dirty="0"/>
              <a:t>Relationship</a:t>
            </a:r>
          </a:p>
          <a:p>
            <a:r>
              <a:rPr lang="en-US" dirty="0"/>
              <a:t>Motive</a:t>
            </a:r>
          </a:p>
          <a:p>
            <a:r>
              <a:rPr lang="en-US" dirty="0"/>
              <a:t>Relevance</a:t>
            </a:r>
          </a:p>
          <a:p>
            <a:r>
              <a:rPr lang="en-US" dirty="0"/>
              <a:t>Supporting Evidence</a:t>
            </a:r>
          </a:p>
          <a:p>
            <a:r>
              <a:rPr lang="en-US" dirty="0"/>
              <a:t>Delivery and Demeanor</a:t>
            </a:r>
          </a:p>
        </p:txBody>
      </p:sp>
    </p:spTree>
    <p:extLst>
      <p:ext uri="{BB962C8B-B14F-4D97-AF65-F5344CB8AC3E}">
        <p14:creationId xmlns:p14="http://schemas.microsoft.com/office/powerpoint/2010/main" val="798599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0515600" cy="1325563"/>
          </a:xfrm>
        </p:spPr>
        <p:txBody>
          <a:bodyPr>
            <a:noAutofit/>
          </a:bodyPr>
          <a:lstStyle/>
          <a:p>
            <a:pPr marL="0" lvl="1" indent="0">
              <a:spcBef>
                <a:spcPct val="0"/>
              </a:spcBef>
              <a:buNone/>
            </a:pPr>
            <a:r>
              <a:rPr lang="en-US" sz="4000" b="1" kern="0" dirty="0">
                <a:solidFill>
                  <a:srgbClr val="7030A0"/>
                </a:solidFill>
                <a:latin typeface="+mj-lt"/>
              </a:rPr>
              <a:t>Another Note on Determining </a:t>
            </a:r>
            <a:br>
              <a:rPr lang="en-US" sz="4000" b="1" kern="0" dirty="0">
                <a:solidFill>
                  <a:srgbClr val="7030A0"/>
                </a:solidFill>
                <a:latin typeface="+mj-lt"/>
              </a:rPr>
            </a:br>
            <a:r>
              <a:rPr lang="en-US" sz="4000" b="1" kern="0" dirty="0">
                <a:solidFill>
                  <a:srgbClr val="7030A0"/>
                </a:solidFill>
                <a:latin typeface="+mj-lt"/>
              </a:rPr>
              <a:t>Witness Credibility</a:t>
            </a:r>
          </a:p>
        </p:txBody>
      </p:sp>
      <p:sp>
        <p:nvSpPr>
          <p:cNvPr id="23555" name="Content Placeholder 2"/>
          <p:cNvSpPr txBox="1">
            <a:spLocks/>
          </p:cNvSpPr>
          <p:nvPr/>
        </p:nvSpPr>
        <p:spPr bwMode="auto">
          <a:xfrm>
            <a:off x="457199" y="1232115"/>
            <a:ext cx="1121624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defRPr sz="3200">
                <a:solidFill>
                  <a:srgbClr val="17375E"/>
                </a:solidFill>
                <a:latin typeface="Arial" panose="020B0604020202020204" pitchFamily="34" charset="0"/>
                <a:cs typeface="Arial" panose="020B0604020202020204" pitchFamily="34" charset="0"/>
              </a:defRPr>
            </a:lvl1pPr>
            <a:lvl2pPr marL="182563" indent="-182563">
              <a:spcBef>
                <a:spcPct val="20000"/>
              </a:spcBef>
              <a:buFont typeface="Arial" panose="020B0604020202020204" pitchFamily="34" charset="0"/>
              <a:buChar char="–"/>
              <a:defRPr sz="2800">
                <a:solidFill>
                  <a:srgbClr val="17375E"/>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600">
                <a:solidFill>
                  <a:srgbClr val="17375E"/>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400">
                <a:solidFill>
                  <a:srgbClr val="17375E"/>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9pPr>
          </a:lstStyle>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sz="2400" b="0" i="0" u="none" strike="noStrike" kern="0" cap="none" spc="0" normalizeH="0" baseline="0" noProof="0" dirty="0">
              <a:ln>
                <a:noFill/>
              </a:ln>
              <a:solidFill>
                <a:srgbClr val="17375E"/>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26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EEOC</a:t>
            </a:r>
            <a:r>
              <a:rPr kumimoji="0" lang="en-US" sz="2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recommends using the following factors:</a:t>
            </a:r>
            <a:endPar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Plausibility</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the witness’s version of the facts believable? Does it make sense?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Demeanor</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witness seem to be telling the truth?</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Motive</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person have a reason to lie?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Corroboration</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there documents or other witnesses that support the witness’s version of events?</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Past record</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subject of the complaint have a past record of inappropriate behavior?</a:t>
            </a: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alt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8743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1846" y="1279919"/>
            <a:ext cx="10267844" cy="4351338"/>
          </a:xfrm>
        </p:spPr>
        <p:txBody>
          <a:bodyPr>
            <a:normAutofit/>
          </a:bodyPr>
          <a:lstStyle/>
          <a:p>
            <a:pPr marL="514350" indent="-514350">
              <a:buFont typeface="+mj-lt"/>
              <a:buAutoNum type="arabicPeriod"/>
            </a:pPr>
            <a:r>
              <a:rPr lang="en-US" dirty="0"/>
              <a:t>Compare verifiable facts to witness statements.</a:t>
            </a:r>
          </a:p>
          <a:p>
            <a:pPr marL="514350" indent="-514350">
              <a:buFont typeface="+mj-lt"/>
              <a:buAutoNum type="arabicPeriod"/>
            </a:pPr>
            <a:r>
              <a:rPr lang="en-US" dirty="0"/>
              <a:t>Are there major inconsistencies in testimony?</a:t>
            </a:r>
          </a:p>
          <a:p>
            <a:pPr marL="514350" indent="-514350">
              <a:buFont typeface="+mj-lt"/>
              <a:buAutoNum type="arabicPeriod"/>
            </a:pPr>
            <a:r>
              <a:rPr lang="en-US" dirty="0"/>
              <a:t>Do neutral witnesses corroborate or contradict?</a:t>
            </a:r>
          </a:p>
          <a:p>
            <a:pPr marL="514350" indent="-514350">
              <a:buFont typeface="+mj-lt"/>
              <a:buAutoNum type="arabicPeriod"/>
            </a:pPr>
            <a:r>
              <a:rPr lang="en-US" dirty="0"/>
              <a:t>Are there documents such as diaries, calendar entries, journals, notes or letters describing the incidents?</a:t>
            </a:r>
          </a:p>
          <a:p>
            <a:pPr marL="514350" indent="-514350">
              <a:buFont typeface="+mj-lt"/>
              <a:buAutoNum type="arabicPeriod"/>
            </a:pPr>
            <a:r>
              <a:rPr lang="en-US" dirty="0"/>
              <a:t>What have witnesses told others?</a:t>
            </a:r>
          </a:p>
          <a:p>
            <a:pPr marL="514350" indent="-514350">
              <a:buFont typeface="+mj-lt"/>
              <a:buAutoNum type="arabicPeriod"/>
            </a:pPr>
            <a:r>
              <a:rPr lang="en-US" dirty="0"/>
              <a:t>Have there been similar complaints against the respondent? ***</a:t>
            </a:r>
          </a:p>
          <a:p>
            <a:pPr marL="514350" indent="-514350">
              <a:buFont typeface="+mj-lt"/>
              <a:buAutoNum type="arabicPeriod"/>
            </a:pPr>
            <a:r>
              <a:rPr lang="en-US" dirty="0"/>
              <a:t>Do any of the witnesses have a motivation to lie, exaggerate or distort information?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3" name="Title 2"/>
          <p:cNvSpPr>
            <a:spLocks noGrp="1"/>
          </p:cNvSpPr>
          <p:nvPr>
            <p:ph type="title"/>
          </p:nvPr>
        </p:nvSpPr>
        <p:spPr>
          <a:xfrm>
            <a:off x="0" y="0"/>
            <a:ext cx="10267844" cy="1069675"/>
          </a:xfrm>
        </p:spPr>
        <p:txBody>
          <a:bodyPr>
            <a:noAutofit/>
          </a:bodyPr>
          <a:lstStyle/>
          <a:p>
            <a:r>
              <a:rPr lang="en-US" b="1" dirty="0"/>
              <a:t>Seven Factors to Consider</a:t>
            </a:r>
          </a:p>
        </p:txBody>
      </p:sp>
    </p:spTree>
    <p:extLst>
      <p:ext uri="{BB962C8B-B14F-4D97-AF65-F5344CB8AC3E}">
        <p14:creationId xmlns:p14="http://schemas.microsoft.com/office/powerpoint/2010/main" val="596703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F2B88-9CE9-47E5-B3B8-15C9BF7E295D}"/>
              </a:ext>
            </a:extLst>
          </p:cNvPr>
          <p:cNvSpPr>
            <a:spLocks noGrp="1"/>
          </p:cNvSpPr>
          <p:nvPr>
            <p:ph type="title"/>
          </p:nvPr>
        </p:nvSpPr>
        <p:spPr>
          <a:xfrm>
            <a:off x="0" y="127619"/>
            <a:ext cx="10515600" cy="1325563"/>
          </a:xfrm>
        </p:spPr>
        <p:txBody>
          <a:bodyPr/>
          <a:lstStyle/>
          <a:p>
            <a:r>
              <a:rPr lang="en-US" dirty="0"/>
              <a:t>Trauma Informed Approach</a:t>
            </a:r>
          </a:p>
        </p:txBody>
      </p:sp>
      <p:sp>
        <p:nvSpPr>
          <p:cNvPr id="3" name="Content Placeholder 2">
            <a:extLst>
              <a:ext uri="{FF2B5EF4-FFF2-40B4-BE49-F238E27FC236}">
                <a16:creationId xmlns:a16="http://schemas.microsoft.com/office/drawing/2014/main" id="{CF25EA63-9FE8-4C06-83A4-519B1F2EE6B6}"/>
              </a:ext>
            </a:extLst>
          </p:cNvPr>
          <p:cNvSpPr>
            <a:spLocks noGrp="1"/>
          </p:cNvSpPr>
          <p:nvPr>
            <p:ph idx="1"/>
          </p:nvPr>
        </p:nvSpPr>
        <p:spPr/>
        <p:txBody>
          <a:bodyPr/>
          <a:lstStyle/>
          <a:p>
            <a:r>
              <a:rPr lang="en-US" dirty="0"/>
              <a:t>Persons involved may have experienced trauma</a:t>
            </a:r>
          </a:p>
          <a:p>
            <a:r>
              <a:rPr lang="en-US" dirty="0"/>
              <a:t>Could affect Complainants, Respondents or witnesses</a:t>
            </a:r>
          </a:p>
          <a:p>
            <a:r>
              <a:rPr lang="en-US" dirty="0"/>
              <a:t>May affect how person behaves or interacts</a:t>
            </a:r>
          </a:p>
          <a:p>
            <a:r>
              <a:rPr lang="en-US" dirty="0"/>
              <a:t>Trauma doesn’t mean a policy was necessarily violated</a:t>
            </a:r>
          </a:p>
          <a:p>
            <a:r>
              <a:rPr lang="en-US" dirty="0"/>
              <a:t>Appearing “fine” doesn’t mean a policy was not violated</a:t>
            </a:r>
          </a:p>
        </p:txBody>
      </p:sp>
    </p:spTree>
    <p:extLst>
      <p:ext uri="{BB962C8B-B14F-4D97-AF65-F5344CB8AC3E}">
        <p14:creationId xmlns:p14="http://schemas.microsoft.com/office/powerpoint/2010/main" val="460608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673"/>
            <a:ext cx="11033004" cy="791655"/>
          </a:xfrm>
        </p:spPr>
        <p:txBody>
          <a:bodyPr/>
          <a:lstStyle/>
          <a:p>
            <a:r>
              <a:rPr lang="en-US" b="1" dirty="0"/>
              <a:t>Obtaining Testimonial Evidence</a:t>
            </a:r>
          </a:p>
        </p:txBody>
      </p:sp>
      <p:sp>
        <p:nvSpPr>
          <p:cNvPr id="3" name="Content Placeholder 2"/>
          <p:cNvSpPr>
            <a:spLocks noGrp="1"/>
          </p:cNvSpPr>
          <p:nvPr>
            <p:ph idx="1"/>
          </p:nvPr>
        </p:nvSpPr>
        <p:spPr>
          <a:xfrm>
            <a:off x="328551" y="1932673"/>
            <a:ext cx="11033004" cy="4688282"/>
          </a:xfrm>
        </p:spPr>
        <p:txBody>
          <a:bodyPr>
            <a:normAutofit lnSpcReduction="10000"/>
          </a:bodyPr>
          <a:lstStyle/>
          <a:p>
            <a:pPr marL="457200" indent="-457200">
              <a:buFont typeface="Arial" panose="020B0604020202020204" pitchFamily="34" charset="0"/>
              <a:buChar char="•"/>
            </a:pPr>
            <a:r>
              <a:rPr lang="en-US" dirty="0"/>
              <a:t>Open-ended questions will generate more information while closed-ended questions will clarify specifics.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When possible, start with open-ended questions (What happened?) rather than close-ended (“Did you go to the bar?”).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Close-ended questions result in yes/no responses that often don’t offer much additional information. Open-ended questions will allow the person to answer as long as he or she desires, possibly yielding more information than requested. Use close-ended questions to obtain specifics and clarify information that you have already received.</a:t>
            </a:r>
          </a:p>
          <a:p>
            <a:pPr marL="0" indent="0">
              <a:buNone/>
            </a:pPr>
            <a:endParaRPr lang="en-US" dirty="0"/>
          </a:p>
        </p:txBody>
      </p:sp>
    </p:spTree>
    <p:extLst>
      <p:ext uri="{BB962C8B-B14F-4D97-AF65-F5344CB8AC3E}">
        <p14:creationId xmlns:p14="http://schemas.microsoft.com/office/powerpoint/2010/main" val="3392012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673"/>
            <a:ext cx="11033004" cy="791655"/>
          </a:xfrm>
        </p:spPr>
        <p:txBody>
          <a:bodyPr/>
          <a:lstStyle/>
          <a:p>
            <a:r>
              <a:rPr lang="en-US" b="1" dirty="0"/>
              <a:t>Obtaining Testimonial Evidence</a:t>
            </a:r>
          </a:p>
        </p:txBody>
      </p:sp>
      <p:sp>
        <p:nvSpPr>
          <p:cNvPr id="3" name="Content Placeholder 2"/>
          <p:cNvSpPr>
            <a:spLocks noGrp="1"/>
          </p:cNvSpPr>
          <p:nvPr>
            <p:ph idx="1"/>
          </p:nvPr>
        </p:nvSpPr>
        <p:spPr>
          <a:xfrm>
            <a:off x="328551" y="1932673"/>
            <a:ext cx="11033004" cy="4688282"/>
          </a:xfrm>
        </p:spPr>
        <p:txBody>
          <a:bodyPr>
            <a:normAutofit/>
          </a:bodyPr>
          <a:lstStyle/>
          <a:p>
            <a:pPr marL="457200" indent="-457200">
              <a:buFont typeface="Arial" panose="020B0604020202020204" pitchFamily="34" charset="0"/>
              <a:buChar char="•"/>
            </a:pPr>
            <a:r>
              <a:rPr lang="en-US" u="sng" dirty="0"/>
              <a:t>Be compassionate and respectful</a:t>
            </a:r>
            <a:r>
              <a:rPr lang="en-US" dirty="0"/>
              <a:t>: Keep in mind that questioning, while sometimes necessary, may make the investigation feel adversarial and put both everyone involved on the defensive. </a:t>
            </a:r>
          </a:p>
          <a:p>
            <a:pPr marL="0" indent="0">
              <a:buNone/>
            </a:pPr>
            <a:endParaRPr lang="en-US" dirty="0"/>
          </a:p>
          <a:p>
            <a:pPr marL="457200" indent="-457200">
              <a:buFont typeface="Arial" panose="020B0604020202020204" pitchFamily="34" charset="0"/>
              <a:buChar char="•"/>
            </a:pPr>
            <a:r>
              <a:rPr lang="en-US" u="sng" dirty="0"/>
              <a:t>Ask the difficult but relevant questions</a:t>
            </a:r>
            <a:r>
              <a:rPr lang="en-US" dirty="0"/>
              <a:t>:  Ask the questions that are needed for a thorough exploration of the facts.</a:t>
            </a:r>
          </a:p>
        </p:txBody>
      </p:sp>
    </p:spTree>
    <p:extLst>
      <p:ext uri="{BB962C8B-B14F-4D97-AF65-F5344CB8AC3E}">
        <p14:creationId xmlns:p14="http://schemas.microsoft.com/office/powerpoint/2010/main" val="207755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7668-90A5-49D2-9F37-AFACAD657B89}"/>
              </a:ext>
            </a:extLst>
          </p:cNvPr>
          <p:cNvSpPr>
            <a:spLocks noGrp="1"/>
          </p:cNvSpPr>
          <p:nvPr>
            <p:ph type="title"/>
          </p:nvPr>
        </p:nvSpPr>
        <p:spPr>
          <a:xfrm>
            <a:off x="0" y="0"/>
            <a:ext cx="10515600" cy="1325563"/>
          </a:xfrm>
        </p:spPr>
        <p:txBody>
          <a:bodyPr/>
          <a:lstStyle/>
          <a:p>
            <a:r>
              <a:rPr lang="en-US" b="1" dirty="0">
                <a:solidFill>
                  <a:srgbClr val="7030A0"/>
                </a:solidFill>
              </a:rPr>
              <a:t>Conduct Prohibited by Title IX</a:t>
            </a:r>
          </a:p>
        </p:txBody>
      </p:sp>
      <p:sp>
        <p:nvSpPr>
          <p:cNvPr id="3" name="Content Placeholder 2">
            <a:extLst>
              <a:ext uri="{FF2B5EF4-FFF2-40B4-BE49-F238E27FC236}">
                <a16:creationId xmlns:a16="http://schemas.microsoft.com/office/drawing/2014/main" id="{B09AEECA-5578-4487-8DA8-7D5A4393EE32}"/>
              </a:ext>
            </a:extLst>
          </p:cNvPr>
          <p:cNvSpPr>
            <a:spLocks noGrp="1"/>
          </p:cNvSpPr>
          <p:nvPr>
            <p:ph idx="1"/>
          </p:nvPr>
        </p:nvSpPr>
        <p:spPr>
          <a:xfrm>
            <a:off x="838200" y="1325563"/>
            <a:ext cx="10515600" cy="4351338"/>
          </a:xfrm>
        </p:spPr>
        <p:txBody>
          <a:bodyPr>
            <a:normAutofit fontScale="70000" lnSpcReduction="20000"/>
          </a:bodyPr>
          <a:lstStyle/>
          <a:p>
            <a:r>
              <a:rPr lang="en-US" dirty="0"/>
              <a:t>Sex Discrimination</a:t>
            </a:r>
          </a:p>
          <a:p>
            <a:r>
              <a:rPr lang="en-US" dirty="0"/>
              <a:t>Sex-Based Harassment (irrespective of gender identity or sexual orientation)</a:t>
            </a:r>
          </a:p>
          <a:p>
            <a:pPr lvl="1"/>
            <a:r>
              <a:rPr lang="en-US" dirty="0"/>
              <a:t>A form of sex discrimination that includes sexual harassment and harassment based on sex stereotypes, sex characteristics, pregnancy or related conditions, sexual orientation, or gender identity, that is quid pro quo harassment, hostile environment harassment, or one of four specific offenses referenced in the Jeanne Clery Disclosure of Campus Security Policy and Campus Crimes Statistics Act (“Clery Act”) as amended by the Violence Against Women Reauthorization Act of 2013</a:t>
            </a:r>
          </a:p>
          <a:p>
            <a:pPr lvl="1"/>
            <a:r>
              <a:rPr lang="en-US" dirty="0"/>
              <a:t>Dating violence</a:t>
            </a:r>
          </a:p>
          <a:p>
            <a:pPr lvl="1"/>
            <a:r>
              <a:rPr lang="en-US" dirty="0"/>
              <a:t>Gender-based harassment</a:t>
            </a:r>
          </a:p>
          <a:p>
            <a:pPr lvl="1"/>
            <a:r>
              <a:rPr lang="en-US" dirty="0"/>
              <a:t>Sexual assault</a:t>
            </a:r>
          </a:p>
          <a:p>
            <a:pPr lvl="1"/>
            <a:r>
              <a:rPr lang="en-US" dirty="0"/>
              <a:t>Domestic violence</a:t>
            </a:r>
          </a:p>
          <a:p>
            <a:pPr lvl="1"/>
            <a:r>
              <a:rPr lang="en-US" dirty="0"/>
              <a:t>Stalking</a:t>
            </a:r>
          </a:p>
          <a:p>
            <a:r>
              <a:rPr lang="en-US" dirty="0"/>
              <a:t>So long as any of the above occurred within an education program or activity.</a:t>
            </a:r>
          </a:p>
          <a:p>
            <a:r>
              <a:rPr lang="en-US" dirty="0"/>
              <a:t>Retaliation</a:t>
            </a:r>
          </a:p>
          <a:p>
            <a:pPr lvl="1"/>
            <a:r>
              <a:rPr lang="en-US" dirty="0"/>
              <a:t>Those Who Have Been Retaliated Against or Reported, Testified, Assisted or Participated in an Investigation, Proceeding, or Hearing under this policy</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721033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5484-7D23-4814-81F6-E00379317EEC}"/>
              </a:ext>
            </a:extLst>
          </p:cNvPr>
          <p:cNvSpPr>
            <a:spLocks noGrp="1"/>
          </p:cNvSpPr>
          <p:nvPr>
            <p:ph type="title"/>
          </p:nvPr>
        </p:nvSpPr>
        <p:spPr>
          <a:xfrm>
            <a:off x="0" y="0"/>
            <a:ext cx="10515600" cy="1325563"/>
          </a:xfrm>
        </p:spPr>
        <p:txBody>
          <a:bodyPr/>
          <a:lstStyle/>
          <a:p>
            <a:r>
              <a:rPr lang="en-US" b="1" dirty="0"/>
              <a:t>Obtaining Testimonial Evidence</a:t>
            </a:r>
            <a:endParaRPr lang="en-US" dirty="0"/>
          </a:p>
        </p:txBody>
      </p:sp>
      <p:sp>
        <p:nvSpPr>
          <p:cNvPr id="3" name="Content Placeholder 2">
            <a:extLst>
              <a:ext uri="{FF2B5EF4-FFF2-40B4-BE49-F238E27FC236}">
                <a16:creationId xmlns:a16="http://schemas.microsoft.com/office/drawing/2014/main" id="{F3F0D515-0ABC-4231-AFB7-0FE226A4B245}"/>
              </a:ext>
            </a:extLst>
          </p:cNvPr>
          <p:cNvSpPr>
            <a:spLocks noGrp="1"/>
          </p:cNvSpPr>
          <p:nvPr>
            <p:ph idx="1"/>
          </p:nvPr>
        </p:nvSpPr>
        <p:spPr/>
        <p:txBody>
          <a:bodyPr/>
          <a:lstStyle/>
          <a:p>
            <a:r>
              <a:rPr lang="en-US" u="sng" dirty="0"/>
              <a:t>Silence is ok</a:t>
            </a:r>
            <a:r>
              <a:rPr lang="en-US" dirty="0"/>
              <a:t>: </a:t>
            </a:r>
          </a:p>
          <a:p>
            <a:pPr lvl="1"/>
            <a:r>
              <a:rPr lang="en-US" dirty="0"/>
              <a:t>Give the witness time to answer</a:t>
            </a:r>
          </a:p>
          <a:p>
            <a:pPr lvl="1"/>
            <a:r>
              <a:rPr lang="en-US" dirty="0"/>
              <a:t>Silence can make people need to fill in the void and that may cause them to provide more information</a:t>
            </a:r>
          </a:p>
        </p:txBody>
      </p:sp>
    </p:spTree>
    <p:extLst>
      <p:ext uri="{BB962C8B-B14F-4D97-AF65-F5344CB8AC3E}">
        <p14:creationId xmlns:p14="http://schemas.microsoft.com/office/powerpoint/2010/main" val="3521608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033004" cy="1155940"/>
          </a:xfrm>
        </p:spPr>
        <p:txBody>
          <a:bodyPr/>
          <a:lstStyle/>
          <a:p>
            <a:r>
              <a:rPr lang="en-US" b="1" dirty="0"/>
              <a:t>Obtaining Testimonial Evidence</a:t>
            </a:r>
            <a:endParaRPr lang="en-US" dirty="0"/>
          </a:p>
        </p:txBody>
      </p:sp>
      <p:sp>
        <p:nvSpPr>
          <p:cNvPr id="3" name="Content Placeholder 2"/>
          <p:cNvSpPr>
            <a:spLocks noGrp="1"/>
          </p:cNvSpPr>
          <p:nvPr>
            <p:ph idx="1"/>
          </p:nvPr>
        </p:nvSpPr>
        <p:spPr>
          <a:xfrm>
            <a:off x="352302" y="1875522"/>
            <a:ext cx="11033004" cy="4745432"/>
          </a:xfrm>
        </p:spPr>
        <p:txBody>
          <a:bodyPr/>
          <a:lstStyle/>
          <a:p>
            <a:pPr marL="457200" indent="-457200">
              <a:buFont typeface="Arial" panose="020B0604020202020204" pitchFamily="34" charset="0"/>
              <a:buChar char="•"/>
            </a:pPr>
            <a:r>
              <a:rPr lang="en-US" u="sng" dirty="0"/>
              <a:t>Seek other evidence</a:t>
            </a:r>
            <a:r>
              <a:rPr lang="en-US" dirty="0"/>
              <a:t>: documents, physical evidence, videos, texts, Facebook posts, other witnesses, etc.</a:t>
            </a:r>
          </a:p>
          <a:p>
            <a:pPr marL="0" indent="0">
              <a:buNone/>
            </a:pPr>
            <a:endParaRPr lang="en-US" dirty="0"/>
          </a:p>
          <a:p>
            <a:pPr marL="457200" indent="-457200">
              <a:buFont typeface="Arial" panose="020B0604020202020204" pitchFamily="34" charset="0"/>
              <a:buChar char="•"/>
            </a:pPr>
            <a:r>
              <a:rPr lang="en-US" dirty="0"/>
              <a:t>“Anything else?”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974360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rrowheads="1"/>
          </p:cNvSpPr>
          <p:nvPr>
            <p:ph type="title"/>
          </p:nvPr>
        </p:nvSpPr>
        <p:spPr>
          <a:xfrm>
            <a:off x="167435" y="427051"/>
            <a:ext cx="10267844" cy="763080"/>
          </a:xfrm>
        </p:spPr>
        <p:txBody>
          <a:bodyPr/>
          <a:lstStyle/>
          <a:p>
            <a:pPr>
              <a:defRPr/>
            </a:pPr>
            <a:r>
              <a:rPr lang="en-US" b="1" dirty="0"/>
              <a:t>Obtaining Testimonial Evidence</a:t>
            </a:r>
            <a:endParaRPr lang="en-US" dirty="0">
              <a:latin typeface="+mn-lt"/>
            </a:endParaRPr>
          </a:p>
        </p:txBody>
      </p:sp>
      <p:sp>
        <p:nvSpPr>
          <p:cNvPr id="182275" name="Rectangle 3"/>
          <p:cNvSpPr>
            <a:spLocks noGrp="1" noChangeArrowheads="1"/>
          </p:cNvSpPr>
          <p:nvPr>
            <p:ph type="body" idx="1"/>
          </p:nvPr>
        </p:nvSpPr>
        <p:spPr>
          <a:xfrm>
            <a:off x="388151" y="1724519"/>
            <a:ext cx="9826413" cy="5029200"/>
          </a:xfrm>
        </p:spPr>
        <p:txBody>
          <a:bodyPr>
            <a:normAutofit/>
          </a:bodyPr>
          <a:lstStyle/>
          <a:p>
            <a:pPr eaLnBrk="1" hangingPunct="1">
              <a:defRPr/>
            </a:pPr>
            <a:r>
              <a:rPr lang="en-US" sz="3000" dirty="0"/>
              <a:t>Non-verbal communication</a:t>
            </a:r>
          </a:p>
          <a:p>
            <a:pPr lvl="1" eaLnBrk="1" hangingPunct="1">
              <a:defRPr/>
            </a:pPr>
            <a:r>
              <a:rPr lang="en-US" dirty="0"/>
              <a:t>Convey care, concern, and all involved</a:t>
            </a:r>
          </a:p>
          <a:p>
            <a:pPr lvl="1" eaLnBrk="1" hangingPunct="1">
              <a:defRPr/>
            </a:pPr>
            <a:r>
              <a:rPr lang="en-US" dirty="0"/>
              <a:t>Make eye-contact </a:t>
            </a:r>
          </a:p>
          <a:p>
            <a:pPr eaLnBrk="1" hangingPunct="1">
              <a:defRPr/>
            </a:pPr>
            <a:r>
              <a:rPr lang="en-US" sz="3000" dirty="0"/>
              <a:t>Verbal communication</a:t>
            </a:r>
          </a:p>
          <a:p>
            <a:pPr lvl="1" eaLnBrk="1" hangingPunct="1">
              <a:defRPr/>
            </a:pPr>
            <a:r>
              <a:rPr lang="en-US" dirty="0"/>
              <a:t>Avoid questions that imply a particular response</a:t>
            </a:r>
          </a:p>
          <a:p>
            <a:pPr lvl="1" eaLnBrk="1" hangingPunct="1">
              <a:defRPr/>
            </a:pPr>
            <a:r>
              <a:rPr lang="en-US" dirty="0"/>
              <a:t>Avoid questions that blame</a:t>
            </a:r>
          </a:p>
          <a:p>
            <a:pPr marL="457200" lvl="1" indent="0" eaLnBrk="1" hangingPunct="1">
              <a:buNone/>
              <a:defRPr/>
            </a:pPr>
            <a:endParaRPr lang="en-US" dirty="0"/>
          </a:p>
        </p:txBody>
      </p:sp>
    </p:spTree>
    <p:extLst>
      <p:ext uri="{BB962C8B-B14F-4D97-AF65-F5344CB8AC3E}">
        <p14:creationId xmlns:p14="http://schemas.microsoft.com/office/powerpoint/2010/main" val="3211190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8255"/>
            <a:ext cx="10515600" cy="1325563"/>
          </a:xfrm>
        </p:spPr>
        <p:txBody>
          <a:bodyPr>
            <a:normAutofit/>
          </a:bodyPr>
          <a:lstStyle/>
          <a:p>
            <a:r>
              <a:rPr lang="en-US" b="1" dirty="0"/>
              <a:t>Some Thoughts on Text Messages &amp; Emails</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dirty="0"/>
              <a:t>Can be powerful evidence in these cases, but beware.</a:t>
            </a:r>
          </a:p>
          <a:p>
            <a:pPr marL="514350" indent="-514350">
              <a:buFont typeface="+mj-lt"/>
              <a:buAutoNum type="arabicPeriod"/>
            </a:pPr>
            <a:r>
              <a:rPr lang="en-US" dirty="0"/>
              <a:t>Can they be corroborated?</a:t>
            </a:r>
          </a:p>
          <a:p>
            <a:pPr marL="514350" indent="-514350">
              <a:buFont typeface="+mj-lt"/>
              <a:buAutoNum type="arabicPeriod"/>
            </a:pPr>
            <a:r>
              <a:rPr lang="en-US" dirty="0"/>
              <a:t>Do you have a complete version? </a:t>
            </a:r>
          </a:p>
        </p:txBody>
      </p:sp>
    </p:spTree>
    <p:extLst>
      <p:ext uri="{BB962C8B-B14F-4D97-AF65-F5344CB8AC3E}">
        <p14:creationId xmlns:p14="http://schemas.microsoft.com/office/powerpoint/2010/main" val="3797389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6180-95C2-4710-B2F6-EA68AD825F79}"/>
              </a:ext>
            </a:extLst>
          </p:cNvPr>
          <p:cNvSpPr>
            <a:spLocks noGrp="1"/>
          </p:cNvSpPr>
          <p:nvPr>
            <p:ph type="title"/>
          </p:nvPr>
        </p:nvSpPr>
        <p:spPr>
          <a:xfrm>
            <a:off x="0" y="18255"/>
            <a:ext cx="10515600" cy="1325563"/>
          </a:xfrm>
        </p:spPr>
        <p:txBody>
          <a:bodyPr/>
          <a:lstStyle/>
          <a:p>
            <a:r>
              <a:rPr lang="en-US" dirty="0"/>
              <a:t>Standard of Evidence</a:t>
            </a:r>
          </a:p>
        </p:txBody>
      </p:sp>
      <p:sp>
        <p:nvSpPr>
          <p:cNvPr id="3" name="Content Placeholder 2">
            <a:extLst>
              <a:ext uri="{FF2B5EF4-FFF2-40B4-BE49-F238E27FC236}">
                <a16:creationId xmlns:a16="http://schemas.microsoft.com/office/drawing/2014/main" id="{54F03504-2923-4141-891F-4BAD78DE0582}"/>
              </a:ext>
            </a:extLst>
          </p:cNvPr>
          <p:cNvSpPr>
            <a:spLocks noGrp="1"/>
          </p:cNvSpPr>
          <p:nvPr>
            <p:ph idx="1"/>
          </p:nvPr>
        </p:nvSpPr>
        <p:spPr/>
        <p:txBody>
          <a:bodyPr/>
          <a:lstStyle/>
          <a:p>
            <a:r>
              <a:rPr lang="en-US" dirty="0"/>
              <a:t>Preponderance of the evidence standard</a:t>
            </a:r>
          </a:p>
          <a:p>
            <a:r>
              <a:rPr lang="en-US" dirty="0"/>
              <a:t>Whether it is more likely than not that the Respondent committed the alleged conduct</a:t>
            </a:r>
          </a:p>
          <a:p>
            <a:r>
              <a:rPr lang="en-US" dirty="0"/>
              <a:t>50% and a feather</a:t>
            </a:r>
          </a:p>
          <a:p>
            <a:r>
              <a:rPr lang="en-US" dirty="0"/>
              <a:t>Presumption of innocence</a:t>
            </a:r>
          </a:p>
          <a:p>
            <a:endParaRPr lang="en-US" dirty="0"/>
          </a:p>
        </p:txBody>
      </p:sp>
    </p:spTree>
    <p:extLst>
      <p:ext uri="{BB962C8B-B14F-4D97-AF65-F5344CB8AC3E}">
        <p14:creationId xmlns:p14="http://schemas.microsoft.com/office/powerpoint/2010/main" val="2237709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6180-95C2-4710-B2F6-EA68AD825F79}"/>
              </a:ext>
            </a:extLst>
          </p:cNvPr>
          <p:cNvSpPr>
            <a:spLocks noGrp="1"/>
          </p:cNvSpPr>
          <p:nvPr>
            <p:ph type="title"/>
          </p:nvPr>
        </p:nvSpPr>
        <p:spPr>
          <a:xfrm>
            <a:off x="0" y="18255"/>
            <a:ext cx="10515600" cy="1325563"/>
          </a:xfrm>
        </p:spPr>
        <p:txBody>
          <a:bodyPr/>
          <a:lstStyle/>
          <a:p>
            <a:r>
              <a:rPr lang="en-US" dirty="0"/>
              <a:t>Direct Examination</a:t>
            </a:r>
          </a:p>
        </p:txBody>
      </p:sp>
      <p:sp>
        <p:nvSpPr>
          <p:cNvPr id="3" name="Content Placeholder 2">
            <a:extLst>
              <a:ext uri="{FF2B5EF4-FFF2-40B4-BE49-F238E27FC236}">
                <a16:creationId xmlns:a16="http://schemas.microsoft.com/office/drawing/2014/main" id="{54F03504-2923-4141-891F-4BAD78DE0582}"/>
              </a:ext>
            </a:extLst>
          </p:cNvPr>
          <p:cNvSpPr>
            <a:spLocks noGrp="1"/>
          </p:cNvSpPr>
          <p:nvPr>
            <p:ph idx="1"/>
          </p:nvPr>
        </p:nvSpPr>
        <p:spPr>
          <a:xfrm>
            <a:off x="838200" y="1343818"/>
            <a:ext cx="10515600" cy="4833145"/>
          </a:xfrm>
        </p:spPr>
        <p:txBody>
          <a:bodyPr/>
          <a:lstStyle/>
          <a:p>
            <a:r>
              <a:rPr lang="en-US" dirty="0"/>
              <a:t>Questioning of witness by the party who called the witness</a:t>
            </a:r>
          </a:p>
          <a:p>
            <a:r>
              <a:rPr lang="en-US" dirty="0"/>
              <a:t>The questions must be open-ended in nature</a:t>
            </a:r>
          </a:p>
          <a:p>
            <a:pPr lvl="1"/>
            <a:r>
              <a:rPr lang="en-US" dirty="0"/>
              <a:t>Who, What, When, Where, Why, or How</a:t>
            </a:r>
          </a:p>
          <a:p>
            <a:pPr lvl="1"/>
            <a:r>
              <a:rPr lang="en-US" dirty="0"/>
              <a:t>Generally they cannot be leading questions</a:t>
            </a:r>
          </a:p>
        </p:txBody>
      </p:sp>
    </p:spTree>
    <p:extLst>
      <p:ext uri="{BB962C8B-B14F-4D97-AF65-F5344CB8AC3E}">
        <p14:creationId xmlns:p14="http://schemas.microsoft.com/office/powerpoint/2010/main" val="1709357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685C5-62EA-4B29-9983-9AB5A6EBA4CA}"/>
              </a:ext>
            </a:extLst>
          </p:cNvPr>
          <p:cNvSpPr>
            <a:spLocks noGrp="1"/>
          </p:cNvSpPr>
          <p:nvPr>
            <p:ph type="title"/>
          </p:nvPr>
        </p:nvSpPr>
        <p:spPr>
          <a:xfrm>
            <a:off x="0" y="0"/>
            <a:ext cx="10515600" cy="1325563"/>
          </a:xfrm>
        </p:spPr>
        <p:txBody>
          <a:bodyPr/>
          <a:lstStyle/>
          <a:p>
            <a:r>
              <a:rPr lang="en-US" dirty="0"/>
              <a:t>Post Hearing Reports</a:t>
            </a:r>
          </a:p>
        </p:txBody>
      </p:sp>
      <p:sp>
        <p:nvSpPr>
          <p:cNvPr id="3" name="Content Placeholder 2">
            <a:extLst>
              <a:ext uri="{FF2B5EF4-FFF2-40B4-BE49-F238E27FC236}">
                <a16:creationId xmlns:a16="http://schemas.microsoft.com/office/drawing/2014/main" id="{E2319649-E675-429E-B062-B941574D1021}"/>
              </a:ext>
            </a:extLst>
          </p:cNvPr>
          <p:cNvSpPr>
            <a:spLocks noGrp="1"/>
          </p:cNvSpPr>
          <p:nvPr>
            <p:ph idx="1"/>
          </p:nvPr>
        </p:nvSpPr>
        <p:spPr/>
        <p:txBody>
          <a:bodyPr/>
          <a:lstStyle/>
          <a:p>
            <a:r>
              <a:rPr lang="en-US" dirty="0"/>
              <a:t>Thorough</a:t>
            </a:r>
          </a:p>
          <a:p>
            <a:r>
              <a:rPr lang="en-US" dirty="0"/>
              <a:t>Detailed findings </a:t>
            </a:r>
          </a:p>
          <a:p>
            <a:r>
              <a:rPr lang="en-US" dirty="0"/>
              <a:t>Cannot rely on things that are not evidence</a:t>
            </a:r>
          </a:p>
          <a:p>
            <a:pPr lvl="1"/>
            <a:r>
              <a:rPr lang="en-US" dirty="0"/>
              <a:t>Attendance of the Respondent </a:t>
            </a:r>
          </a:p>
          <a:p>
            <a:pPr lvl="1"/>
            <a:r>
              <a:rPr lang="en-US" dirty="0"/>
              <a:t>Missing witnesses </a:t>
            </a:r>
          </a:p>
          <a:p>
            <a:endParaRPr lang="en-US" dirty="0"/>
          </a:p>
        </p:txBody>
      </p:sp>
    </p:spTree>
    <p:extLst>
      <p:ext uri="{BB962C8B-B14F-4D97-AF65-F5344CB8AC3E}">
        <p14:creationId xmlns:p14="http://schemas.microsoft.com/office/powerpoint/2010/main" val="3823483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F796B-2A3D-4D55-8B54-D45AD1069317}"/>
              </a:ext>
            </a:extLst>
          </p:cNvPr>
          <p:cNvSpPr>
            <a:spLocks noGrp="1"/>
          </p:cNvSpPr>
          <p:nvPr>
            <p:ph type="title"/>
          </p:nvPr>
        </p:nvSpPr>
        <p:spPr>
          <a:xfrm>
            <a:off x="0" y="18255"/>
            <a:ext cx="10515600" cy="1325563"/>
          </a:xfrm>
        </p:spPr>
        <p:txBody>
          <a:bodyPr/>
          <a:lstStyle/>
          <a:p>
            <a:r>
              <a:rPr lang="en-US" dirty="0"/>
              <a:t>Remedies</a:t>
            </a:r>
          </a:p>
        </p:txBody>
      </p:sp>
      <p:sp>
        <p:nvSpPr>
          <p:cNvPr id="3" name="Content Placeholder 2">
            <a:extLst>
              <a:ext uri="{FF2B5EF4-FFF2-40B4-BE49-F238E27FC236}">
                <a16:creationId xmlns:a16="http://schemas.microsoft.com/office/drawing/2014/main" id="{54DC25A6-543B-45A8-BA46-FC5E620FE87D}"/>
              </a:ext>
            </a:extLst>
          </p:cNvPr>
          <p:cNvSpPr>
            <a:spLocks noGrp="1"/>
          </p:cNvSpPr>
          <p:nvPr>
            <p:ph idx="1"/>
          </p:nvPr>
        </p:nvSpPr>
        <p:spPr/>
        <p:txBody>
          <a:bodyPr/>
          <a:lstStyle/>
          <a:p>
            <a:r>
              <a:rPr lang="en-US" dirty="0"/>
              <a:t>Restore or preserve equal access to education program or activity</a:t>
            </a:r>
          </a:p>
          <a:p>
            <a:r>
              <a:rPr lang="en-US" dirty="0"/>
              <a:t>May include disciplinary sanctions or Supportive Measures</a:t>
            </a:r>
          </a:p>
          <a:p>
            <a:r>
              <a:rPr lang="en-US" dirty="0"/>
              <a:t>Cannot impose Remedies (other than Supportive Measures) until a determination of responsibility for Sexual Harassment has been made</a:t>
            </a:r>
          </a:p>
          <a:p>
            <a:r>
              <a:rPr lang="en-US" dirty="0"/>
              <a:t>Not disclosed to Respondent unless directly affected</a:t>
            </a:r>
          </a:p>
          <a:p>
            <a:pPr marL="0" indent="0">
              <a:buNone/>
            </a:pPr>
            <a:endParaRPr lang="en-US" dirty="0"/>
          </a:p>
        </p:txBody>
      </p:sp>
    </p:spTree>
    <p:extLst>
      <p:ext uri="{BB962C8B-B14F-4D97-AF65-F5344CB8AC3E}">
        <p14:creationId xmlns:p14="http://schemas.microsoft.com/office/powerpoint/2010/main" val="2595176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97D89-61F5-4176-935F-320938EFF3DD}"/>
              </a:ext>
            </a:extLst>
          </p:cNvPr>
          <p:cNvSpPr>
            <a:spLocks noGrp="1"/>
          </p:cNvSpPr>
          <p:nvPr>
            <p:ph type="title"/>
          </p:nvPr>
        </p:nvSpPr>
        <p:spPr>
          <a:xfrm>
            <a:off x="0" y="18255"/>
            <a:ext cx="10515600" cy="1325563"/>
          </a:xfrm>
        </p:spPr>
        <p:txBody>
          <a:bodyPr/>
          <a:lstStyle/>
          <a:p>
            <a:r>
              <a:rPr lang="en-US" dirty="0"/>
              <a:t>Supportive Measures</a:t>
            </a:r>
          </a:p>
        </p:txBody>
      </p:sp>
      <p:sp>
        <p:nvSpPr>
          <p:cNvPr id="3" name="Content Placeholder 2">
            <a:extLst>
              <a:ext uri="{FF2B5EF4-FFF2-40B4-BE49-F238E27FC236}">
                <a16:creationId xmlns:a16="http://schemas.microsoft.com/office/drawing/2014/main" id="{028604B4-BE77-408D-9C35-60E65F93117C}"/>
              </a:ext>
            </a:extLst>
          </p:cNvPr>
          <p:cNvSpPr>
            <a:spLocks noGrp="1"/>
          </p:cNvSpPr>
          <p:nvPr>
            <p:ph idx="1"/>
          </p:nvPr>
        </p:nvSpPr>
        <p:spPr/>
        <p:txBody>
          <a:bodyPr/>
          <a:lstStyle/>
          <a:p>
            <a:r>
              <a:rPr lang="en-US" dirty="0"/>
              <a:t>Restore or preserve equal access to education program or activity</a:t>
            </a:r>
          </a:p>
          <a:p>
            <a:r>
              <a:rPr lang="en-US" dirty="0"/>
              <a:t>Maintained as confidential to the extent possible</a:t>
            </a:r>
          </a:p>
          <a:p>
            <a:endParaRPr lang="en-US" dirty="0"/>
          </a:p>
        </p:txBody>
      </p:sp>
    </p:spTree>
    <p:extLst>
      <p:ext uri="{BB962C8B-B14F-4D97-AF65-F5344CB8AC3E}">
        <p14:creationId xmlns:p14="http://schemas.microsoft.com/office/powerpoint/2010/main" val="3566835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AC6BA-7E3E-4F3E-AE4C-21436B84C867}"/>
              </a:ext>
            </a:extLst>
          </p:cNvPr>
          <p:cNvSpPr>
            <a:spLocks noGrp="1"/>
          </p:cNvSpPr>
          <p:nvPr>
            <p:ph type="title"/>
          </p:nvPr>
        </p:nvSpPr>
        <p:spPr>
          <a:xfrm>
            <a:off x="0" y="0"/>
            <a:ext cx="10515600" cy="1325563"/>
          </a:xfrm>
        </p:spPr>
        <p:txBody>
          <a:bodyPr/>
          <a:lstStyle/>
          <a:p>
            <a:r>
              <a:rPr lang="en-US" dirty="0"/>
              <a:t>Disciplinary Sanctions</a:t>
            </a:r>
          </a:p>
        </p:txBody>
      </p:sp>
      <p:sp>
        <p:nvSpPr>
          <p:cNvPr id="3" name="Content Placeholder 2">
            <a:extLst>
              <a:ext uri="{FF2B5EF4-FFF2-40B4-BE49-F238E27FC236}">
                <a16:creationId xmlns:a16="http://schemas.microsoft.com/office/drawing/2014/main" id="{3CACAE9A-4985-47C8-A5E0-76EE8DFFBE10}"/>
              </a:ext>
            </a:extLst>
          </p:cNvPr>
          <p:cNvSpPr>
            <a:spLocks noGrp="1"/>
          </p:cNvSpPr>
          <p:nvPr>
            <p:ph idx="1"/>
          </p:nvPr>
        </p:nvSpPr>
        <p:spPr/>
        <p:txBody>
          <a:bodyPr/>
          <a:lstStyle/>
          <a:p>
            <a:r>
              <a:rPr lang="en-US" dirty="0"/>
              <a:t>Hearing Officer may consult with investigator or other appropriate offices on ranges and types</a:t>
            </a:r>
          </a:p>
          <a:p>
            <a:r>
              <a:rPr lang="en-US" dirty="0"/>
              <a:t>Hearing Officer makes ultimate decision</a:t>
            </a:r>
          </a:p>
          <a:p>
            <a:r>
              <a:rPr lang="en-US" dirty="0"/>
              <a:t>Hearing Officer may allow sanction statements</a:t>
            </a:r>
          </a:p>
        </p:txBody>
      </p:sp>
    </p:spTree>
    <p:extLst>
      <p:ext uri="{BB962C8B-B14F-4D97-AF65-F5344CB8AC3E}">
        <p14:creationId xmlns:p14="http://schemas.microsoft.com/office/powerpoint/2010/main" val="50483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04CE-905E-4DA8-81D0-9E5D3EDA3320}"/>
              </a:ext>
            </a:extLst>
          </p:cNvPr>
          <p:cNvSpPr>
            <a:spLocks noGrp="1"/>
          </p:cNvSpPr>
          <p:nvPr>
            <p:ph type="title"/>
          </p:nvPr>
        </p:nvSpPr>
        <p:spPr>
          <a:xfrm>
            <a:off x="0" y="18255"/>
            <a:ext cx="10515600" cy="1325563"/>
          </a:xfrm>
        </p:spPr>
        <p:txBody>
          <a:bodyPr/>
          <a:lstStyle/>
          <a:p>
            <a:r>
              <a:rPr lang="en-US" dirty="0"/>
              <a:t>Parties to a Title IX Proceeding</a:t>
            </a:r>
          </a:p>
        </p:txBody>
      </p:sp>
      <p:sp>
        <p:nvSpPr>
          <p:cNvPr id="3" name="Content Placeholder 2">
            <a:extLst>
              <a:ext uri="{FF2B5EF4-FFF2-40B4-BE49-F238E27FC236}">
                <a16:creationId xmlns:a16="http://schemas.microsoft.com/office/drawing/2014/main" id="{5C099B87-C9DF-420A-804C-26D707941DCD}"/>
              </a:ext>
            </a:extLst>
          </p:cNvPr>
          <p:cNvSpPr>
            <a:spLocks noGrp="1"/>
          </p:cNvSpPr>
          <p:nvPr>
            <p:ph idx="1"/>
          </p:nvPr>
        </p:nvSpPr>
        <p:spPr/>
        <p:txBody>
          <a:bodyPr/>
          <a:lstStyle/>
          <a:p>
            <a:r>
              <a:rPr lang="en-US" dirty="0"/>
              <a:t>Complainant-  a person who is alleged to have been subjected to conduct that could constitute sex discrimination</a:t>
            </a:r>
          </a:p>
          <a:p>
            <a:r>
              <a:rPr lang="en-US" dirty="0"/>
              <a:t>Respondent- a person who is alleged to have violated the recipient’s prohibition on sex discrimination</a:t>
            </a:r>
          </a:p>
          <a:p>
            <a:r>
              <a:rPr lang="en-US" dirty="0"/>
              <a:t>Advisors - Advisors are required to be:</a:t>
            </a:r>
          </a:p>
          <a:p>
            <a:pPr lvl="1"/>
            <a:r>
              <a:rPr lang="en-US" dirty="0"/>
              <a:t>Professionals- Attorneys or experienced advocates</a:t>
            </a:r>
          </a:p>
          <a:p>
            <a:pPr lvl="1"/>
            <a:r>
              <a:rPr lang="en-US" dirty="0"/>
              <a:t>Adults, capable of understanding the purpose and scope of the process</a:t>
            </a:r>
          </a:p>
          <a:p>
            <a:endParaRPr lang="en-US" dirty="0"/>
          </a:p>
        </p:txBody>
      </p:sp>
    </p:spTree>
    <p:extLst>
      <p:ext uri="{BB962C8B-B14F-4D97-AF65-F5344CB8AC3E}">
        <p14:creationId xmlns:p14="http://schemas.microsoft.com/office/powerpoint/2010/main" val="1511507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8ED8-979C-45EB-A877-42280EB3E25A}"/>
              </a:ext>
            </a:extLst>
          </p:cNvPr>
          <p:cNvSpPr>
            <a:spLocks noGrp="1"/>
          </p:cNvSpPr>
          <p:nvPr>
            <p:ph type="title"/>
          </p:nvPr>
        </p:nvSpPr>
        <p:spPr>
          <a:xfrm>
            <a:off x="0" y="18255"/>
            <a:ext cx="10515600" cy="1325563"/>
          </a:xfrm>
        </p:spPr>
        <p:txBody>
          <a:bodyPr/>
          <a:lstStyle/>
          <a:p>
            <a:r>
              <a:rPr lang="en-US" dirty="0"/>
              <a:t>Appeals Process</a:t>
            </a:r>
          </a:p>
        </p:txBody>
      </p:sp>
      <p:sp>
        <p:nvSpPr>
          <p:cNvPr id="3" name="Content Placeholder 2">
            <a:extLst>
              <a:ext uri="{FF2B5EF4-FFF2-40B4-BE49-F238E27FC236}">
                <a16:creationId xmlns:a16="http://schemas.microsoft.com/office/drawing/2014/main" id="{D2506343-CDB1-49AB-95B5-EFB732F8F4A7}"/>
              </a:ext>
            </a:extLst>
          </p:cNvPr>
          <p:cNvSpPr>
            <a:spLocks noGrp="1"/>
          </p:cNvSpPr>
          <p:nvPr>
            <p:ph idx="1"/>
          </p:nvPr>
        </p:nvSpPr>
        <p:spPr/>
        <p:txBody>
          <a:bodyPr/>
          <a:lstStyle/>
          <a:p>
            <a:r>
              <a:rPr lang="en-US" dirty="0"/>
              <a:t>Any party may appeal in writing</a:t>
            </a:r>
          </a:p>
          <a:p>
            <a:r>
              <a:rPr lang="en-US" dirty="0"/>
              <a:t>Within 5 days after receiving Hearing Officer’s Written Determination</a:t>
            </a:r>
          </a:p>
          <a:p>
            <a:r>
              <a:rPr lang="en-US" dirty="0"/>
              <a:t>Title IX Coordinator determines if appeal is timely</a:t>
            </a:r>
          </a:p>
          <a:p>
            <a:r>
              <a:rPr lang="en-US" dirty="0"/>
              <a:t>If timely, Title IX Coordinator provides Parties with notice and 5 days to submit written statement</a:t>
            </a:r>
          </a:p>
          <a:p>
            <a:r>
              <a:rPr lang="en-US" dirty="0"/>
              <a:t>Title IX Coordinator must provide copies of all Appeals of Determinations and written statements to the other Parties</a:t>
            </a:r>
          </a:p>
          <a:p>
            <a:r>
              <a:rPr lang="en-US" dirty="0"/>
              <a:t>Disciplinary sanctions remain in place while appeal is pending</a:t>
            </a:r>
          </a:p>
        </p:txBody>
      </p:sp>
    </p:spTree>
    <p:extLst>
      <p:ext uri="{BB962C8B-B14F-4D97-AF65-F5344CB8AC3E}">
        <p14:creationId xmlns:p14="http://schemas.microsoft.com/office/powerpoint/2010/main" val="3080140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6E9-3853-48EB-92DD-270B72FF02EC}"/>
              </a:ext>
            </a:extLst>
          </p:cNvPr>
          <p:cNvSpPr>
            <a:spLocks noGrp="1"/>
          </p:cNvSpPr>
          <p:nvPr>
            <p:ph type="title"/>
          </p:nvPr>
        </p:nvSpPr>
        <p:spPr>
          <a:xfrm>
            <a:off x="0" y="18255"/>
            <a:ext cx="10515600" cy="1325563"/>
          </a:xfrm>
        </p:spPr>
        <p:txBody>
          <a:bodyPr/>
          <a:lstStyle/>
          <a:p>
            <a:r>
              <a:rPr lang="en-US" dirty="0"/>
              <a:t>Grounds for Appeal</a:t>
            </a:r>
          </a:p>
        </p:txBody>
      </p:sp>
      <p:sp>
        <p:nvSpPr>
          <p:cNvPr id="3" name="Content Placeholder 2">
            <a:extLst>
              <a:ext uri="{FF2B5EF4-FFF2-40B4-BE49-F238E27FC236}">
                <a16:creationId xmlns:a16="http://schemas.microsoft.com/office/drawing/2014/main" id="{C7DFCED6-DFEC-47D6-B625-2F5358E9AB4E}"/>
              </a:ext>
            </a:extLst>
          </p:cNvPr>
          <p:cNvSpPr>
            <a:spLocks noGrp="1"/>
          </p:cNvSpPr>
          <p:nvPr>
            <p:ph idx="1"/>
          </p:nvPr>
        </p:nvSpPr>
        <p:spPr/>
        <p:txBody>
          <a:bodyPr/>
          <a:lstStyle/>
          <a:p>
            <a:pPr lvl="1" fontAlgn="base"/>
            <a:r>
              <a:rPr lang="en-US" dirty="0"/>
              <a:t>Procedural irregularity that affected the outcome</a:t>
            </a:r>
          </a:p>
          <a:p>
            <a:pPr lvl="1" fontAlgn="base"/>
            <a:r>
              <a:rPr lang="en-US" dirty="0"/>
              <a:t>New evidence that could affect the outcome of the matter</a:t>
            </a:r>
          </a:p>
          <a:p>
            <a:pPr lvl="1" fontAlgn="base"/>
            <a:r>
              <a:rPr lang="en-US" dirty="0"/>
              <a:t>A conflict of interest or bias</a:t>
            </a:r>
          </a:p>
          <a:p>
            <a:pPr lvl="1" fontAlgn="base"/>
            <a:r>
              <a:rPr lang="en-US" dirty="0"/>
              <a:t>Sanctions are substantially disproportionate to the findings</a:t>
            </a:r>
          </a:p>
          <a:p>
            <a:endParaRPr lang="en-US" dirty="0"/>
          </a:p>
        </p:txBody>
      </p:sp>
    </p:spTree>
    <p:extLst>
      <p:ext uri="{BB962C8B-B14F-4D97-AF65-F5344CB8AC3E}">
        <p14:creationId xmlns:p14="http://schemas.microsoft.com/office/powerpoint/2010/main" val="2759917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7299-3E8E-490F-B8D3-23E375F50E43}"/>
              </a:ext>
            </a:extLst>
          </p:cNvPr>
          <p:cNvSpPr>
            <a:spLocks noGrp="1"/>
          </p:cNvSpPr>
          <p:nvPr>
            <p:ph type="title"/>
          </p:nvPr>
        </p:nvSpPr>
        <p:spPr>
          <a:xfrm>
            <a:off x="0" y="18255"/>
            <a:ext cx="10515600" cy="1325563"/>
          </a:xfrm>
        </p:spPr>
        <p:txBody>
          <a:bodyPr/>
          <a:lstStyle/>
          <a:p>
            <a:r>
              <a:rPr lang="en-US" dirty="0"/>
              <a:t>Appellate Officer Decision</a:t>
            </a:r>
          </a:p>
        </p:txBody>
      </p:sp>
      <p:sp>
        <p:nvSpPr>
          <p:cNvPr id="3" name="Content Placeholder 2">
            <a:extLst>
              <a:ext uri="{FF2B5EF4-FFF2-40B4-BE49-F238E27FC236}">
                <a16:creationId xmlns:a16="http://schemas.microsoft.com/office/drawing/2014/main" id="{E84B211F-B32D-495F-A1F0-D35625AA349E}"/>
              </a:ext>
            </a:extLst>
          </p:cNvPr>
          <p:cNvSpPr>
            <a:spLocks noGrp="1"/>
          </p:cNvSpPr>
          <p:nvPr>
            <p:ph idx="1"/>
          </p:nvPr>
        </p:nvSpPr>
        <p:spPr/>
        <p:txBody>
          <a:bodyPr/>
          <a:lstStyle/>
          <a:p>
            <a:r>
              <a:rPr lang="en-US" dirty="0"/>
              <a:t>Appellate Officer makes decision</a:t>
            </a:r>
          </a:p>
          <a:p>
            <a:r>
              <a:rPr lang="en-US" dirty="0"/>
              <a:t>Simultaneously provides Parties and Title IX Coordinator with written decision, including reasons, within 10 days</a:t>
            </a:r>
          </a:p>
          <a:p>
            <a:r>
              <a:rPr lang="en-US" dirty="0"/>
              <a:t>Appeal decisions are final</a:t>
            </a:r>
          </a:p>
        </p:txBody>
      </p:sp>
    </p:spTree>
    <p:extLst>
      <p:ext uri="{BB962C8B-B14F-4D97-AF65-F5344CB8AC3E}">
        <p14:creationId xmlns:p14="http://schemas.microsoft.com/office/powerpoint/2010/main" val="3487372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3320-04FF-4CBE-9F49-F486ED6A3394}"/>
              </a:ext>
            </a:extLst>
          </p:cNvPr>
          <p:cNvSpPr>
            <a:spLocks noGrp="1"/>
          </p:cNvSpPr>
          <p:nvPr>
            <p:ph type="ctrTitle"/>
          </p:nvPr>
        </p:nvSpPr>
        <p:spPr/>
        <p:txBody>
          <a:bodyPr/>
          <a:lstStyle/>
          <a:p>
            <a:r>
              <a:rPr lang="en-US" dirty="0"/>
              <a:t>Final Questions?</a:t>
            </a:r>
          </a:p>
        </p:txBody>
      </p:sp>
    </p:spTree>
    <p:extLst>
      <p:ext uri="{BB962C8B-B14F-4D97-AF65-F5344CB8AC3E}">
        <p14:creationId xmlns:p14="http://schemas.microsoft.com/office/powerpoint/2010/main" val="3162732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46F71-B9E1-4CD4-A905-2481F9192180}"/>
              </a:ext>
            </a:extLst>
          </p:cNvPr>
          <p:cNvSpPr>
            <a:spLocks noGrp="1"/>
          </p:cNvSpPr>
          <p:nvPr>
            <p:ph type="title"/>
          </p:nvPr>
        </p:nvSpPr>
        <p:spPr>
          <a:xfrm>
            <a:off x="0" y="0"/>
            <a:ext cx="10515600" cy="1325563"/>
          </a:xfrm>
        </p:spPr>
        <p:txBody>
          <a:bodyPr/>
          <a:lstStyle/>
          <a:p>
            <a:r>
              <a:rPr lang="en-US" dirty="0"/>
              <a:t>Title IX Process</a:t>
            </a:r>
          </a:p>
        </p:txBody>
      </p:sp>
      <p:sp>
        <p:nvSpPr>
          <p:cNvPr id="3" name="Content Placeholder 2">
            <a:extLst>
              <a:ext uri="{FF2B5EF4-FFF2-40B4-BE49-F238E27FC236}">
                <a16:creationId xmlns:a16="http://schemas.microsoft.com/office/drawing/2014/main" id="{441428EB-CD97-4A6D-8FF4-D53679457538}"/>
              </a:ext>
            </a:extLst>
          </p:cNvPr>
          <p:cNvSpPr>
            <a:spLocks noGrp="1"/>
          </p:cNvSpPr>
          <p:nvPr>
            <p:ph idx="1"/>
          </p:nvPr>
        </p:nvSpPr>
        <p:spPr>
          <a:xfrm>
            <a:off x="838200" y="1046657"/>
            <a:ext cx="10515600" cy="4764686"/>
          </a:xfrm>
        </p:spPr>
        <p:txBody>
          <a:bodyPr>
            <a:normAutofit fontScale="92500" lnSpcReduction="20000"/>
          </a:bodyPr>
          <a:lstStyle/>
          <a:p>
            <a:r>
              <a:rPr lang="en-US" dirty="0"/>
              <a:t>College’s Duties:</a:t>
            </a:r>
          </a:p>
          <a:p>
            <a:pPr lvl="1"/>
            <a:r>
              <a:rPr lang="en-US" dirty="0"/>
              <a:t>Treat complainants and respondents equitably.</a:t>
            </a:r>
          </a:p>
          <a:p>
            <a:pPr lvl="1"/>
            <a:r>
              <a:rPr lang="en-US" dirty="0"/>
              <a:t>Include a presumption that the respondent is not responsible for the alleged conduct until a determination regarding responsibility is made at the conclusion of the grievance process.</a:t>
            </a:r>
          </a:p>
          <a:p>
            <a:pPr lvl="1"/>
            <a:r>
              <a:rPr lang="en-US" dirty="0"/>
              <a:t>Take reasonable steps to protect the privacy of the parties and witnesses during grievance procedures. However, when a formal complaint is processed, the Complainant cannot remain anonymous or have their identity not disclosed to Respondent.</a:t>
            </a:r>
          </a:p>
          <a:p>
            <a:pPr lvl="1"/>
            <a:r>
              <a:rPr lang="en-US" dirty="0"/>
              <a:t>Individuals are encouraged to report sexual misconduct that may also violate criminal law to the College and local law enforcement as the processes are mutually exclusive.</a:t>
            </a:r>
          </a:p>
          <a:p>
            <a:pPr lvl="1"/>
            <a:r>
              <a:rPr lang="en-US" dirty="0"/>
              <a:t>Upon a formal complaint, the Title IX Coordinator makes contact with Complainant and discusses supportive measures available and considers the Complainant’s wishes with respect to Supportive Measures.</a:t>
            </a:r>
          </a:p>
          <a:p>
            <a:pPr lvl="1"/>
            <a:r>
              <a:rPr lang="en-US" dirty="0"/>
              <a:t>Determine if a Respondent needs to be removed from the student’s educational program on an emergency basis</a:t>
            </a:r>
          </a:p>
          <a:p>
            <a:endParaRPr lang="en-US" dirty="0"/>
          </a:p>
        </p:txBody>
      </p:sp>
    </p:spTree>
    <p:extLst>
      <p:ext uri="{BB962C8B-B14F-4D97-AF65-F5344CB8AC3E}">
        <p14:creationId xmlns:p14="http://schemas.microsoft.com/office/powerpoint/2010/main" val="285988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46180-95C2-4710-B2F6-EA68AD825F79}"/>
              </a:ext>
            </a:extLst>
          </p:cNvPr>
          <p:cNvSpPr>
            <a:spLocks noGrp="1"/>
          </p:cNvSpPr>
          <p:nvPr>
            <p:ph type="title"/>
          </p:nvPr>
        </p:nvSpPr>
        <p:spPr>
          <a:xfrm>
            <a:off x="0" y="18255"/>
            <a:ext cx="10515600" cy="1325563"/>
          </a:xfrm>
        </p:spPr>
        <p:txBody>
          <a:bodyPr/>
          <a:lstStyle/>
          <a:p>
            <a:r>
              <a:rPr lang="en-US" dirty="0"/>
              <a:t>Title IX Process</a:t>
            </a:r>
          </a:p>
        </p:txBody>
      </p:sp>
      <p:sp>
        <p:nvSpPr>
          <p:cNvPr id="3" name="Content Placeholder 2">
            <a:extLst>
              <a:ext uri="{FF2B5EF4-FFF2-40B4-BE49-F238E27FC236}">
                <a16:creationId xmlns:a16="http://schemas.microsoft.com/office/drawing/2014/main" id="{54F03504-2923-4141-891F-4BAD78DE0582}"/>
              </a:ext>
            </a:extLst>
          </p:cNvPr>
          <p:cNvSpPr>
            <a:spLocks noGrp="1"/>
          </p:cNvSpPr>
          <p:nvPr>
            <p:ph idx="1"/>
          </p:nvPr>
        </p:nvSpPr>
        <p:spPr>
          <a:xfrm>
            <a:off x="838200" y="1343818"/>
            <a:ext cx="10515600" cy="4833145"/>
          </a:xfrm>
        </p:spPr>
        <p:txBody>
          <a:bodyPr/>
          <a:lstStyle/>
          <a:p>
            <a:r>
              <a:rPr lang="en-US" dirty="0"/>
              <a:t>Live or Virtual Hearings</a:t>
            </a:r>
          </a:p>
          <a:p>
            <a:r>
              <a:rPr lang="en-US" dirty="0"/>
              <a:t>Hearing Panel Empaneled</a:t>
            </a:r>
          </a:p>
          <a:p>
            <a:pPr lvl="1"/>
            <a:r>
              <a:rPr lang="en-US" dirty="0"/>
              <a:t>Decision-makers composed of faculty and staff. </a:t>
            </a:r>
          </a:p>
          <a:p>
            <a:pPr lvl="1"/>
            <a:r>
              <a:rPr lang="en-US" dirty="0"/>
              <a:t>Neither the Title IX Coordinator, the investigator nor a Party’s advisor shall serve as a decision-maker</a:t>
            </a:r>
          </a:p>
          <a:p>
            <a:r>
              <a:rPr lang="en-US" dirty="0"/>
              <a:t>Hearing Officer</a:t>
            </a:r>
          </a:p>
          <a:p>
            <a:pPr lvl="1"/>
            <a:r>
              <a:rPr lang="en-US" dirty="0"/>
              <a:t>The decision-makers shall appoint one decision-maker to also serve as the hearing officer (“Hearing Officer”).  The Hearing Officer shall oversee the hearing in accordance with this Policy.</a:t>
            </a:r>
          </a:p>
          <a:p>
            <a:endParaRPr lang="en-US" dirty="0"/>
          </a:p>
        </p:txBody>
      </p:sp>
    </p:spTree>
    <p:extLst>
      <p:ext uri="{BB962C8B-B14F-4D97-AF65-F5344CB8AC3E}">
        <p14:creationId xmlns:p14="http://schemas.microsoft.com/office/powerpoint/2010/main" val="25951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4F6CD-31C4-4AEC-A949-EAE6C843D034}"/>
              </a:ext>
            </a:extLst>
          </p:cNvPr>
          <p:cNvSpPr>
            <a:spLocks noGrp="1"/>
          </p:cNvSpPr>
          <p:nvPr>
            <p:ph type="title"/>
          </p:nvPr>
        </p:nvSpPr>
        <p:spPr>
          <a:xfrm>
            <a:off x="0" y="0"/>
            <a:ext cx="10515600" cy="1325563"/>
          </a:xfrm>
        </p:spPr>
        <p:txBody>
          <a:bodyPr/>
          <a:lstStyle/>
          <a:p>
            <a:r>
              <a:rPr lang="en-US" b="1" dirty="0">
                <a:solidFill>
                  <a:srgbClr val="7030A0"/>
                </a:solidFill>
              </a:rPr>
              <a:t>Bias and Conflict Basics</a:t>
            </a:r>
          </a:p>
        </p:txBody>
      </p:sp>
      <p:sp>
        <p:nvSpPr>
          <p:cNvPr id="3" name="Content Placeholder 2">
            <a:extLst>
              <a:ext uri="{FF2B5EF4-FFF2-40B4-BE49-F238E27FC236}">
                <a16:creationId xmlns:a16="http://schemas.microsoft.com/office/drawing/2014/main" id="{A233BEFD-8E37-4B7F-9504-3364E2373607}"/>
              </a:ext>
            </a:extLst>
          </p:cNvPr>
          <p:cNvSpPr>
            <a:spLocks noGrp="1"/>
          </p:cNvSpPr>
          <p:nvPr>
            <p:ph idx="1"/>
          </p:nvPr>
        </p:nvSpPr>
        <p:spPr/>
        <p:txBody>
          <a:bodyPr>
            <a:normAutofit/>
          </a:bodyPr>
          <a:lstStyle/>
          <a:p>
            <a:r>
              <a:rPr lang="en-US" dirty="0"/>
              <a:t>Bias and Conflict of Interests Prohibited</a:t>
            </a:r>
          </a:p>
          <a:p>
            <a:r>
              <a:rPr lang="en-US" dirty="0"/>
              <a:t>Avoid pre-judgment of the case</a:t>
            </a:r>
          </a:p>
          <a:p>
            <a:r>
              <a:rPr lang="en-US" dirty="0"/>
              <a:t>Keep an open mind and avoid stereotypes</a:t>
            </a:r>
          </a:p>
          <a:p>
            <a:r>
              <a:rPr lang="en-US" dirty="0"/>
              <a:t>Must uphold fairness and equity and remain impartial and objective throughout the process</a:t>
            </a:r>
          </a:p>
          <a:p>
            <a:pPr marL="0" indent="0">
              <a:buNone/>
            </a:pPr>
            <a:endParaRPr lang="en-US" dirty="0"/>
          </a:p>
        </p:txBody>
      </p:sp>
    </p:spTree>
    <p:extLst>
      <p:ext uri="{BB962C8B-B14F-4D97-AF65-F5344CB8AC3E}">
        <p14:creationId xmlns:p14="http://schemas.microsoft.com/office/powerpoint/2010/main" val="192078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B06E-3CB2-4CB6-B488-B832A5F33DB9}"/>
              </a:ext>
            </a:extLst>
          </p:cNvPr>
          <p:cNvSpPr>
            <a:spLocks noGrp="1"/>
          </p:cNvSpPr>
          <p:nvPr>
            <p:ph type="title"/>
          </p:nvPr>
        </p:nvSpPr>
        <p:spPr>
          <a:xfrm>
            <a:off x="0" y="18255"/>
            <a:ext cx="10515600" cy="1325563"/>
          </a:xfrm>
        </p:spPr>
        <p:txBody>
          <a:bodyPr/>
          <a:lstStyle/>
          <a:p>
            <a:r>
              <a:rPr lang="en-US" b="1" dirty="0">
                <a:solidFill>
                  <a:srgbClr val="7030A0"/>
                </a:solidFill>
              </a:rPr>
              <a:t>Considerations</a:t>
            </a:r>
          </a:p>
        </p:txBody>
      </p:sp>
      <p:sp>
        <p:nvSpPr>
          <p:cNvPr id="3" name="Content Placeholder 2">
            <a:extLst>
              <a:ext uri="{FF2B5EF4-FFF2-40B4-BE49-F238E27FC236}">
                <a16:creationId xmlns:a16="http://schemas.microsoft.com/office/drawing/2014/main" id="{179CACD7-4660-4A9B-B52B-ED2B365DF48E}"/>
              </a:ext>
            </a:extLst>
          </p:cNvPr>
          <p:cNvSpPr>
            <a:spLocks noGrp="1"/>
          </p:cNvSpPr>
          <p:nvPr>
            <p:ph idx="1"/>
          </p:nvPr>
        </p:nvSpPr>
        <p:spPr/>
        <p:txBody>
          <a:bodyPr/>
          <a:lstStyle/>
          <a:p>
            <a:pPr lvl="1"/>
            <a:r>
              <a:rPr lang="en-US" dirty="0"/>
              <a:t>Relationship with Party or witness</a:t>
            </a:r>
          </a:p>
          <a:p>
            <a:pPr lvl="1"/>
            <a:r>
              <a:rPr lang="en-US" dirty="0"/>
              <a:t>Preconceived notions or biases</a:t>
            </a:r>
          </a:p>
          <a:p>
            <a:pPr lvl="1"/>
            <a:r>
              <a:rPr lang="en-US" dirty="0"/>
              <a:t>Wearing multiple hats</a:t>
            </a:r>
          </a:p>
          <a:p>
            <a:pPr lvl="1"/>
            <a:r>
              <a:rPr lang="en-US" dirty="0"/>
              <a:t>Any other reason</a:t>
            </a:r>
          </a:p>
        </p:txBody>
      </p:sp>
    </p:spTree>
    <p:extLst>
      <p:ext uri="{BB962C8B-B14F-4D97-AF65-F5344CB8AC3E}">
        <p14:creationId xmlns:p14="http://schemas.microsoft.com/office/powerpoint/2010/main" val="2359894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F3F24-7E22-4EA9-A7B0-DEE64F19B334}"/>
              </a:ext>
            </a:extLst>
          </p:cNvPr>
          <p:cNvSpPr>
            <a:spLocks noGrp="1"/>
          </p:cNvSpPr>
          <p:nvPr>
            <p:ph type="title"/>
          </p:nvPr>
        </p:nvSpPr>
        <p:spPr>
          <a:xfrm>
            <a:off x="0" y="18255"/>
            <a:ext cx="10515600" cy="1325563"/>
          </a:xfrm>
        </p:spPr>
        <p:txBody>
          <a:bodyPr/>
          <a:lstStyle/>
          <a:p>
            <a:r>
              <a:rPr lang="en-US" b="1" dirty="0">
                <a:solidFill>
                  <a:srgbClr val="7030A0"/>
                </a:solidFill>
              </a:rPr>
              <a:t>Process for Bias or Conflict Concerns</a:t>
            </a:r>
          </a:p>
        </p:txBody>
      </p:sp>
      <p:sp>
        <p:nvSpPr>
          <p:cNvPr id="3" name="Content Placeholder 2">
            <a:extLst>
              <a:ext uri="{FF2B5EF4-FFF2-40B4-BE49-F238E27FC236}">
                <a16:creationId xmlns:a16="http://schemas.microsoft.com/office/drawing/2014/main" id="{E9FE9832-FB7F-4BE7-A543-96461F99A26E}"/>
              </a:ext>
            </a:extLst>
          </p:cNvPr>
          <p:cNvSpPr>
            <a:spLocks noGrp="1"/>
          </p:cNvSpPr>
          <p:nvPr>
            <p:ph idx="1"/>
          </p:nvPr>
        </p:nvSpPr>
        <p:spPr/>
        <p:txBody>
          <a:bodyPr>
            <a:normAutofit/>
          </a:bodyPr>
          <a:lstStyle/>
          <a:p>
            <a:r>
              <a:rPr lang="en-US" dirty="0"/>
              <a:t>Letter of concern to Title IX Coordinator (or Dean of Students if concern relates to Title IX Coordinator)</a:t>
            </a:r>
          </a:p>
          <a:p>
            <a:r>
              <a:rPr lang="en-US" dirty="0"/>
              <a:t>Look into the matter</a:t>
            </a:r>
          </a:p>
          <a:p>
            <a:r>
              <a:rPr lang="en-US" dirty="0"/>
              <a:t>Make determination as to removal from role</a:t>
            </a:r>
          </a:p>
          <a:p>
            <a:r>
              <a:rPr lang="en-US" dirty="0"/>
              <a:t>If removed, appoint alternate</a:t>
            </a:r>
          </a:p>
          <a:p>
            <a:endParaRPr lang="en-US" dirty="0"/>
          </a:p>
        </p:txBody>
      </p:sp>
    </p:spTree>
    <p:extLst>
      <p:ext uri="{BB962C8B-B14F-4D97-AF65-F5344CB8AC3E}">
        <p14:creationId xmlns:p14="http://schemas.microsoft.com/office/powerpoint/2010/main" val="336235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17585-DC08-434C-B540-18879FEF7F2A}"/>
              </a:ext>
            </a:extLst>
          </p:cNvPr>
          <p:cNvSpPr>
            <a:spLocks noGrp="1"/>
          </p:cNvSpPr>
          <p:nvPr>
            <p:ph type="title"/>
          </p:nvPr>
        </p:nvSpPr>
        <p:spPr>
          <a:xfrm>
            <a:off x="0" y="18255"/>
            <a:ext cx="10515600" cy="1325563"/>
          </a:xfrm>
        </p:spPr>
        <p:txBody>
          <a:bodyPr/>
          <a:lstStyle/>
          <a:p>
            <a:r>
              <a:rPr lang="en-US" b="1" dirty="0">
                <a:solidFill>
                  <a:srgbClr val="7030A0"/>
                </a:solidFill>
              </a:rPr>
              <a:t>Does Bias Exist?</a:t>
            </a:r>
          </a:p>
        </p:txBody>
      </p:sp>
      <p:sp>
        <p:nvSpPr>
          <p:cNvPr id="3" name="Content Placeholder 2">
            <a:extLst>
              <a:ext uri="{FF2B5EF4-FFF2-40B4-BE49-F238E27FC236}">
                <a16:creationId xmlns:a16="http://schemas.microsoft.com/office/drawing/2014/main" id="{D2FE7856-B2C5-4B8E-AAE0-6142F96D9463}"/>
              </a:ext>
            </a:extLst>
          </p:cNvPr>
          <p:cNvSpPr>
            <a:spLocks noGrp="1"/>
          </p:cNvSpPr>
          <p:nvPr>
            <p:ph idx="1"/>
          </p:nvPr>
        </p:nvSpPr>
        <p:spPr/>
        <p:txBody>
          <a:bodyPr/>
          <a:lstStyle/>
          <a:p>
            <a:r>
              <a:rPr lang="en-US" dirty="0"/>
              <a:t>Fact-sensitive inquiry</a:t>
            </a:r>
          </a:p>
          <a:p>
            <a:r>
              <a:rPr lang="en-US" dirty="0"/>
              <a:t>Reasonable person standard</a:t>
            </a:r>
          </a:p>
          <a:p>
            <a:r>
              <a:rPr lang="en-US" dirty="0"/>
              <a:t>Avoid generalizations</a:t>
            </a:r>
          </a:p>
        </p:txBody>
      </p:sp>
    </p:spTree>
    <p:extLst>
      <p:ext uri="{BB962C8B-B14F-4D97-AF65-F5344CB8AC3E}">
        <p14:creationId xmlns:p14="http://schemas.microsoft.com/office/powerpoint/2010/main" val="392068415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1538</Words>
  <Application>Microsoft Office PowerPoint</Application>
  <PresentationFormat>Widescreen</PresentationFormat>
  <Paragraphs>207</Paragraphs>
  <Slides>33</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1_Office Theme</vt:lpstr>
      <vt:lpstr>Columbia College Title IX Training   Hearing Officers</vt:lpstr>
      <vt:lpstr>Conduct Prohibited by Title IX</vt:lpstr>
      <vt:lpstr>Parties to a Title IX Proceeding</vt:lpstr>
      <vt:lpstr>Title IX Process</vt:lpstr>
      <vt:lpstr>Title IX Process</vt:lpstr>
      <vt:lpstr>Bias and Conflict Basics</vt:lpstr>
      <vt:lpstr>Considerations</vt:lpstr>
      <vt:lpstr>Process for Bias or Conflict Concerns</vt:lpstr>
      <vt:lpstr>Does Bias Exist?</vt:lpstr>
      <vt:lpstr>Evidence Considerations</vt:lpstr>
      <vt:lpstr>What Is Relevant?</vt:lpstr>
      <vt:lpstr>Model Jury Instructions</vt:lpstr>
      <vt:lpstr>Relevance and Rape Shield Laws</vt:lpstr>
      <vt:lpstr>Weighing Credibility</vt:lpstr>
      <vt:lpstr>Another Note on Determining  Witness Credibility</vt:lpstr>
      <vt:lpstr>Seven Factors to Consider</vt:lpstr>
      <vt:lpstr>Trauma Informed Approach</vt:lpstr>
      <vt:lpstr>Obtaining Testimonial Evidence</vt:lpstr>
      <vt:lpstr>Obtaining Testimonial Evidence</vt:lpstr>
      <vt:lpstr>Obtaining Testimonial Evidence</vt:lpstr>
      <vt:lpstr>Obtaining Testimonial Evidence</vt:lpstr>
      <vt:lpstr>Obtaining Testimonial Evidence</vt:lpstr>
      <vt:lpstr>Some Thoughts on Text Messages &amp; Emails</vt:lpstr>
      <vt:lpstr>Standard of Evidence</vt:lpstr>
      <vt:lpstr>Direct Examination</vt:lpstr>
      <vt:lpstr>Post Hearing Reports</vt:lpstr>
      <vt:lpstr>Remedies</vt:lpstr>
      <vt:lpstr>Supportive Measures</vt:lpstr>
      <vt:lpstr>Disciplinary Sanctions</vt:lpstr>
      <vt:lpstr>Appeals Process</vt:lpstr>
      <vt:lpstr>Grounds for Appeal</vt:lpstr>
      <vt:lpstr>Appellate Officer Decision</vt:lpstr>
      <vt:lpstr>Final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Columbia College Title IX Training   Hearing Officers</dc:title>
  <dc:creator>Abron, Sheila</dc:creator>
  <cp:lastModifiedBy>King, Julie</cp:lastModifiedBy>
  <cp:revision>3</cp:revision>
  <dcterms:created xsi:type="dcterms:W3CDTF">2024-05-13T00:18:13Z</dcterms:created>
  <dcterms:modified xsi:type="dcterms:W3CDTF">2024-05-13T17:35:26Z</dcterms:modified>
</cp:coreProperties>
</file>