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822" r:id="rId3"/>
    <p:sldId id="797" r:id="rId4"/>
    <p:sldId id="823" r:id="rId5"/>
    <p:sldId id="824" r:id="rId6"/>
    <p:sldId id="825" r:id="rId7"/>
    <p:sldId id="802" r:id="rId8"/>
    <p:sldId id="82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8B5D2-F3A3-470F-A124-24D1C9EFD038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349DE-2628-4A4A-BBA7-1EBD03263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3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C0467F-464F-4511-B1CB-D532425DDC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4123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4F911-4E3A-4F02-AB1B-B39AF62E4E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2070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4F911-4E3A-4F02-AB1B-B39AF62E4E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9775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4F911-4E3A-4F02-AB1B-B39AF62E4E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6042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4F911-4E3A-4F02-AB1B-B39AF62E4E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63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4F911-4E3A-4F02-AB1B-B39AF62E4E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4100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4F911-4E3A-4F02-AB1B-B39AF62E4E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0726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4F911-4E3A-4F02-AB1B-B39AF62E4E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334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3B971-5227-4F24-9367-2D5B8DBAF9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EEA511-78D1-4547-A31E-7F11FA391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C107D-31E4-4539-A474-FD6CBE751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4EDC-308D-4275-B747-2B35CB60EA2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343A5-2D00-447B-99DA-F53DFBE9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9943D-73E3-439D-8390-9735C5B1B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1DD3-19FB-4652-9CFC-0ADDF2229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3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0AE61-996D-4993-8BF8-EAAC1E4B8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091B0C-75DF-44A2-993F-B662FE3D8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2E0C4-D162-49CB-8A0C-DE9D7B8D5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4EDC-308D-4275-B747-2B35CB60EA2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C39B0-982D-43B9-B32D-5B395B55A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00241-7C1B-4478-9385-2CED791AF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1DD3-19FB-4652-9CFC-0ADDF2229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9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7760E5-6D3A-4A63-861F-027AE2641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BD905B-7006-4520-AE05-2B671081E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BD0C7-6843-4CCF-8D7B-2ED1EE76F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4EDC-308D-4275-B747-2B35CB60EA2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B0AD0-2FE1-4600-A2A2-99041A902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E0B35-E65F-4C18-AC8E-1DA14D514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1DD3-19FB-4652-9CFC-0ADDF2229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0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88E9E-F27D-4FDD-A594-AF201EEB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CD21C-D6B9-421A-B77B-50E154CC1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364D6-9E75-4BEC-9428-831EBABAD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4EDC-308D-4275-B747-2B35CB60EA2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71B17-3460-4201-8190-6B2B3C8EE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62357-5DF4-480D-A42B-BD3D0FC0A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1DD3-19FB-4652-9CFC-0ADDF2229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77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6B82D-B75C-4758-8679-F1BF13460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B1FDC-BA24-4D55-8763-710D3E81B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55CEF-BEDF-46FC-8831-364C7F206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4EDC-308D-4275-B747-2B35CB60EA2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35BF-1AA5-478A-AAE0-2446C3F50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007B3-8CAD-469B-8F95-6481314EF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1DD3-19FB-4652-9CFC-0ADDF2229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7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6E534-1A7A-4FA1-AF9C-ABC2F811D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F41D5-1680-4830-B368-13953E0EEA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E45D9-05C7-41EC-9573-CC3A550E0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D610B-7671-4F05-AE6D-E837181A6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4EDC-308D-4275-B747-2B35CB60EA2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026DB1-BE2E-4204-A2F3-9AE2D7096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22AB9-2CC7-48BF-A061-EDA28151E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1DD3-19FB-4652-9CFC-0ADDF2229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7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EB082-B7D7-49BD-AE69-EFB41F9B7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88953-673B-41C1-A1DA-FA0606EE3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EEA869-22B4-4526-A8CA-AFCD81B48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BDD45-970F-4652-9353-E01C05FBE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55BAD7-6B13-4504-B4C4-DD097E092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93018E-376F-496D-B189-69730268A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4EDC-308D-4275-B747-2B35CB60EA2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CCC890-02CA-4E7B-B6AA-E5F3A818F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194F07-73CF-4A94-9A20-E1B8064A9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1DD3-19FB-4652-9CFC-0ADDF2229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8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1D9D0-7F3C-44F0-8D20-B1796B96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B03EF4-C9FC-48DC-AD9D-7C7FBF637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4EDC-308D-4275-B747-2B35CB60EA2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6772F9-AB6B-46C3-982F-AA1F75D87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C5ED2E-5A10-4B5B-8BF0-BE4C7A814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1DD3-19FB-4652-9CFC-0ADDF2229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6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1144FF-4487-4C66-98B0-983537319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4EDC-308D-4275-B747-2B35CB60EA2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6CD303-F8A0-4223-93AA-BF9CC3154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19828-58FF-4ECF-97CA-42E10FC96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1DD3-19FB-4652-9CFC-0ADDF2229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2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DF337-F99B-4C3C-82FF-51FB76ED3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EBDFA-04CE-499D-A252-8FA4B8EB4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F326B9-6B8B-4DD5-834D-29F90BA51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8CC41B-84B2-4F89-8281-EB9706DC7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4EDC-308D-4275-B747-2B35CB60EA2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99A67-0D99-429D-A99C-B6E403CC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38A44-BDCD-4348-8C56-24EEEBB9D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1DD3-19FB-4652-9CFC-0ADDF2229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0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131F4-4670-4B46-8973-37EF310A1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04EDF7-6B04-44DB-B508-7F9507A1BC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CA0836-E6F4-4C78-82D0-66F5C9954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2F719D-F459-452F-A419-82651ABCD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4EDC-308D-4275-B747-2B35CB60EA2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7AFEC-035E-4C45-A519-FC1A393BA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BEDFE-2B8F-4FB8-A742-807ED4801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1DD3-19FB-4652-9CFC-0ADDF2229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2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5E7B03-30C7-4C76-A3C0-C463C7F91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68D75-865A-4FEF-A8FB-4B6345E29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AA392-2A81-4B29-B67A-0C5E8E6B7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44EDC-308D-4275-B747-2B35CB60EA2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4581B-C4D4-47BC-8360-76BC0891C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4264A-DEE5-4D58-B802-44EF7C4DB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91DD3-19FB-4652-9CFC-0ADDF22292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9089F4-13BF-4512-86A4-EF43555A958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257620"/>
            <a:ext cx="18478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20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8C989-C331-49AD-9A77-D2BBAA43CF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812784" cy="403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Columbia College Title IX Training</a:t>
            </a:r>
            <a:br>
              <a:rPr lang="en-US" b="1" dirty="0">
                <a:solidFill>
                  <a:srgbClr val="7030A0"/>
                </a:solidFill>
              </a:rPr>
            </a:br>
            <a:br>
              <a:rPr lang="en-US" b="1" dirty="0">
                <a:solidFill>
                  <a:srgbClr val="7030A0"/>
                </a:solidFill>
              </a:rPr>
            </a:br>
            <a:r>
              <a:rPr lang="en-US" sz="3100" b="1" i="1" dirty="0">
                <a:solidFill>
                  <a:srgbClr val="7030A0"/>
                </a:solidFill>
              </a:rPr>
              <a:t>The Informal Resolution Process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460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F4515-5873-4F4B-9C64-F54D5448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n-US" dirty="0"/>
              <a:t>Informal Resolution Process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6005-D9C2-409E-A1CA-3DE6D70A9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Title IX Coordinator may offer or Parties may request</a:t>
            </a:r>
          </a:p>
          <a:p>
            <a:pPr algn="just"/>
            <a:r>
              <a:rPr lang="en-US" dirty="0"/>
              <a:t>Sole discretion of the Title IX Coordinator</a:t>
            </a:r>
          </a:p>
          <a:p>
            <a:pPr algn="just"/>
            <a:r>
              <a:rPr lang="en-US" dirty="0"/>
              <a:t>All parties must agree to participate (or in multiple party cases the Title IX Coordinator may sever)</a:t>
            </a:r>
          </a:p>
          <a:p>
            <a:pPr algn="just"/>
            <a:r>
              <a:rPr lang="en-US" dirty="0"/>
              <a:t>Informal resolution may include, but is not limited to, mediation and conciliation, and various forms of restorative justice, to be determined within the discretion of the Title IX coordinator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33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0BDC0-1041-447F-8182-DE2F70939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n-US" dirty="0"/>
              <a:t>Informal Resolution Process Timing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330B7-3D7B-420F-B911-82FCFAD65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/>
              <a:t>after a Formal Complaint has been filed (and is not dismissed)</a:t>
            </a:r>
          </a:p>
          <a:p>
            <a:pPr algn="just"/>
            <a:r>
              <a:rPr lang="en-US" sz="2400" dirty="0"/>
              <a:t>after a Notice of Allegations has been sent to Parties</a:t>
            </a:r>
          </a:p>
          <a:p>
            <a:pPr algn="just"/>
            <a:r>
              <a:rPr lang="en-US" sz="2400" dirty="0"/>
              <a:t>prior to the Hearing Panel reaching a determination as to responsibility </a:t>
            </a:r>
          </a:p>
          <a:p>
            <a:pPr algn="just"/>
            <a:r>
              <a:rPr lang="en-US" sz="2400" dirty="0"/>
              <a:t>process should be completed within 10 days of referral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78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508E-637E-40E3-9FE9-03DACCAC5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n-US" dirty="0"/>
              <a:t>Informal Resolution Process Availability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71B91-0551-4CCC-8548-8071582D1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Available:</a:t>
            </a:r>
          </a:p>
          <a:p>
            <a:pPr algn="just"/>
            <a:r>
              <a:rPr lang="en-US" dirty="0"/>
              <a:t>facts alleged in Formal Complaint are not contested;</a:t>
            </a:r>
          </a:p>
          <a:p>
            <a:pPr algn="just"/>
            <a:r>
              <a:rPr lang="en-US" dirty="0"/>
              <a:t>Respondent has admitted or wishes to admit responsibility;</a:t>
            </a:r>
          </a:p>
          <a:p>
            <a:pPr algn="just"/>
            <a:r>
              <a:rPr lang="en-US" dirty="0"/>
              <a:t>Parties want to resolve case without a completed investigation or Grievance Process; or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Never Available:</a:t>
            </a:r>
          </a:p>
          <a:p>
            <a:pPr algn="just"/>
            <a:r>
              <a:rPr lang="en-US" dirty="0"/>
              <a:t>allegations that an employee engaged in Sexual Harassment against a student; or</a:t>
            </a:r>
          </a:p>
          <a:p>
            <a:pPr algn="just"/>
            <a:r>
              <a:rPr lang="en-US" dirty="0"/>
              <a:t>allegations of Sexual Assault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May be utilized in connection with reports or complaints under other College Policies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66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20F0-A989-43DF-A2C5-64FDC09F6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n-US" dirty="0"/>
              <a:t>Notice of Informal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84C21-E34E-43DF-A7AE-BF5D8B4AC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Parties indicate consent to process</a:t>
            </a:r>
          </a:p>
          <a:p>
            <a:r>
              <a:rPr lang="en-US" dirty="0"/>
              <a:t>Title IX Coordinator must provide written Notice of Informal Resolution</a:t>
            </a:r>
          </a:p>
        </p:txBody>
      </p:sp>
    </p:spTree>
    <p:extLst>
      <p:ext uri="{BB962C8B-B14F-4D97-AF65-F5344CB8AC3E}">
        <p14:creationId xmlns:p14="http://schemas.microsoft.com/office/powerpoint/2010/main" val="3880695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63227-B54E-41CE-A607-7BBB707A7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n-US" dirty="0"/>
              <a:t>Informal Resolution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15AE1-3368-4E6D-9F4E-3D24E3374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en-US" dirty="0"/>
              <a:t>Title IX Coordinator refers matter to informal resolution facilitator </a:t>
            </a:r>
          </a:p>
          <a:p>
            <a:pPr algn="just" fontAlgn="base"/>
            <a:r>
              <a:rPr lang="en-US" dirty="0"/>
              <a:t>Facilitator contacts Parties in writing to commence process</a:t>
            </a:r>
          </a:p>
          <a:p>
            <a:pPr algn="just" fontAlgn="base"/>
            <a:r>
              <a:rPr lang="en-US" dirty="0"/>
              <a:t>Process may occur in person or virtually</a:t>
            </a:r>
          </a:p>
          <a:p>
            <a:pPr algn="just" fontAlgn="base"/>
            <a:r>
              <a:rPr lang="en-US" dirty="0"/>
              <a:t>No advisors</a:t>
            </a:r>
          </a:p>
          <a:p>
            <a:pPr algn="just" fontAlgn="base"/>
            <a:r>
              <a:rPr lang="en-US" dirty="0"/>
              <a:t>If not resolved, facilitator shall not serve as a witness</a:t>
            </a:r>
          </a:p>
        </p:txBody>
      </p:sp>
    </p:spTree>
    <p:extLst>
      <p:ext uri="{BB962C8B-B14F-4D97-AF65-F5344CB8AC3E}">
        <p14:creationId xmlns:p14="http://schemas.microsoft.com/office/powerpoint/2010/main" val="3306545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406DF-0BF5-4B1D-8C5A-875820B9E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60225-8A4E-4210-9287-0EFB282C9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dirty="0"/>
              <a:t>May include:</a:t>
            </a:r>
          </a:p>
          <a:p>
            <a:pPr lvl="1" fontAlgn="base"/>
            <a:r>
              <a:rPr lang="en-US" dirty="0"/>
              <a:t>Make the Respondent aware that the Respondent’s behavior is being perceived as Sexual Harassment</a:t>
            </a:r>
          </a:p>
          <a:p>
            <a:pPr lvl="1" fontAlgn="base"/>
            <a:r>
              <a:rPr lang="en-US" dirty="0"/>
              <a:t>Make the Respondent aware that Respondent’s behavior must change</a:t>
            </a:r>
          </a:p>
          <a:p>
            <a:pPr lvl="1"/>
            <a:r>
              <a:rPr lang="en-US" dirty="0"/>
              <a:t>Make clear that </a:t>
            </a:r>
            <a:r>
              <a:rPr lang="en-US"/>
              <a:t>the College prohibits </a:t>
            </a:r>
            <a:r>
              <a:rPr lang="en-US" dirty="0"/>
              <a:t>Retaliation</a:t>
            </a:r>
          </a:p>
          <a:p>
            <a:pPr lvl="1"/>
            <a:r>
              <a:rPr lang="en-US" dirty="0"/>
              <a:t>Suggest possible resolutions of the problem, including: </a:t>
            </a:r>
          </a:p>
          <a:p>
            <a:pPr lvl="2"/>
            <a:r>
              <a:rPr lang="en-US" dirty="0"/>
              <a:t>counseling</a:t>
            </a:r>
          </a:p>
          <a:p>
            <a:pPr lvl="2"/>
            <a:r>
              <a:rPr lang="en-US" dirty="0"/>
              <a:t>an apology</a:t>
            </a:r>
          </a:p>
          <a:p>
            <a:pPr lvl="2"/>
            <a:r>
              <a:rPr lang="en-US" dirty="0"/>
              <a:t>reevaluation of a grade/extension of deadlines </a:t>
            </a:r>
          </a:p>
          <a:p>
            <a:pPr lvl="2"/>
            <a:r>
              <a:rPr lang="en-US" dirty="0"/>
              <a:t>modifications of work or class schedules,</a:t>
            </a:r>
          </a:p>
          <a:p>
            <a:pPr lvl="2"/>
            <a:r>
              <a:rPr lang="en-US" dirty="0"/>
              <a:t>leaves of absence</a:t>
            </a:r>
          </a:p>
          <a:p>
            <a:pPr lvl="2"/>
            <a:r>
              <a:rPr lang="en-US" dirty="0"/>
              <a:t>campus escort services/increased security</a:t>
            </a:r>
          </a:p>
          <a:p>
            <a:pPr lvl="2"/>
            <a:r>
              <a:rPr lang="en-US" dirty="0"/>
              <a:t>mutual restrictions on contact between the Parties or a change in the relationship</a:t>
            </a:r>
          </a:p>
          <a:p>
            <a:pPr lvl="1"/>
            <a:r>
              <a:rPr lang="en-US" dirty="0"/>
              <a:t>Supportive Measures </a:t>
            </a:r>
          </a:p>
          <a:p>
            <a:pPr lvl="1"/>
            <a:r>
              <a:rPr lang="en-US" dirty="0"/>
              <a:t>Disciplinary measures</a:t>
            </a:r>
          </a:p>
        </p:txBody>
      </p:sp>
    </p:spTree>
    <p:extLst>
      <p:ext uri="{BB962C8B-B14F-4D97-AF65-F5344CB8AC3E}">
        <p14:creationId xmlns:p14="http://schemas.microsoft.com/office/powerpoint/2010/main" val="2968127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A43DF-AFD9-451D-A2B5-188D86AC6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F8956-7070-4F89-89BD-A31812252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Parties must sign resolution agreement</a:t>
            </a:r>
          </a:p>
          <a:p>
            <a:pPr fontAlgn="base"/>
            <a:r>
              <a:rPr lang="en-US" dirty="0"/>
              <a:t>Copy provided to the Title IX Coordinator</a:t>
            </a:r>
          </a:p>
          <a:p>
            <a:pPr fontAlgn="base"/>
            <a:r>
              <a:rPr lang="en-US" dirty="0"/>
              <a:t>Keep process and resolution confidential to greatest extent possible</a:t>
            </a:r>
          </a:p>
          <a:p>
            <a:pPr fontAlgn="base"/>
            <a:r>
              <a:rPr lang="en-US" dirty="0"/>
              <a:t>If not resolved, refer back to Grievance Process</a:t>
            </a:r>
          </a:p>
        </p:txBody>
      </p:sp>
    </p:spTree>
    <p:extLst>
      <p:ext uri="{BB962C8B-B14F-4D97-AF65-F5344CB8AC3E}">
        <p14:creationId xmlns:p14="http://schemas.microsoft.com/office/powerpoint/2010/main" val="22046098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389</Words>
  <Application>Microsoft Office PowerPoint</Application>
  <PresentationFormat>Widescreen</PresentationFormat>
  <Paragraphs>60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1_Office Theme</vt:lpstr>
      <vt:lpstr>Columbia College Title IX Training  The Informal Resolution Process  </vt:lpstr>
      <vt:lpstr>Informal Resolution Process Basics</vt:lpstr>
      <vt:lpstr>Informal Resolution Process Timing</vt:lpstr>
      <vt:lpstr>Informal Resolution Process Availability</vt:lpstr>
      <vt:lpstr>Notice of Informal Resolution</vt:lpstr>
      <vt:lpstr>Informal Resolution Process</vt:lpstr>
      <vt:lpstr>Outcomes</vt:lpstr>
      <vt:lpstr>Resolution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Columbia College Title IX Training  The Informal Resolution Process</dc:title>
  <dc:creator>Abron, Sheila</dc:creator>
  <cp:lastModifiedBy>King, Julie</cp:lastModifiedBy>
  <cp:revision>2</cp:revision>
  <dcterms:created xsi:type="dcterms:W3CDTF">2024-05-13T00:14:10Z</dcterms:created>
  <dcterms:modified xsi:type="dcterms:W3CDTF">2024-05-13T17:36:04Z</dcterms:modified>
</cp:coreProperties>
</file>