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7" r:id="rId2"/>
    <p:sldId id="258" r:id="rId3"/>
    <p:sldId id="913" r:id="rId4"/>
    <p:sldId id="914" r:id="rId5"/>
    <p:sldId id="799" r:id="rId6"/>
    <p:sldId id="783" r:id="rId7"/>
    <p:sldId id="781" r:id="rId8"/>
    <p:sldId id="782" r:id="rId9"/>
    <p:sldId id="713" r:id="rId10"/>
    <p:sldId id="714" r:id="rId11"/>
    <p:sldId id="716" r:id="rId12"/>
    <p:sldId id="829" r:id="rId13"/>
    <p:sldId id="830" r:id="rId14"/>
    <p:sldId id="869" r:id="rId15"/>
    <p:sldId id="648" r:id="rId16"/>
    <p:sldId id="833" r:id="rId17"/>
    <p:sldId id="603" r:id="rId18"/>
    <p:sldId id="915" r:id="rId19"/>
    <p:sldId id="708" r:id="rId20"/>
    <p:sldId id="604" r:id="rId21"/>
    <p:sldId id="605" r:id="rId22"/>
    <p:sldId id="608" r:id="rId23"/>
    <p:sldId id="860" r:id="rId24"/>
    <p:sldId id="867" r:id="rId25"/>
    <p:sldId id="868" r:id="rId26"/>
    <p:sldId id="889" r:id="rId27"/>
    <p:sldId id="890" r:id="rId28"/>
    <p:sldId id="796" r:id="rId29"/>
    <p:sldId id="91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CC4F5-8FC3-4EAB-810C-BE715449B340}" type="datetimeFigureOut">
              <a:rPr lang="en-US" smtClean="0"/>
              <a:t>5/13/2024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C21E63-1E92-47DA-A5D8-B9AF85B9580C}" type="slidenum">
              <a:rPr lang="en-US" smtClean="0"/>
              <a:t>‹#›</a:t>
            </a:fld>
            <a:endParaRPr lang="en-US"/>
          </a:p>
        </p:txBody>
      </p:sp>
    </p:spTree>
    <p:extLst>
      <p:ext uri="{BB962C8B-B14F-4D97-AF65-F5344CB8AC3E}">
        <p14:creationId xmlns:p14="http://schemas.microsoft.com/office/powerpoint/2010/main" val="2142373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4123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58803C-E145-4197-A5E9-EF12E46B9BF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1235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1FD2C6-2617-4C40-869E-60C308A1907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1080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0980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8018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1FD2C6-2617-4C40-869E-60C308A1907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10137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31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5534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0796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8034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3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284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52358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74122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41327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76541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6551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463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58803C-E145-4197-A5E9-EF12E46B9BF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29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296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94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728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134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A51A39-94C7-40E3-9877-F2B9702730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599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2994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9941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C0467F-464F-4511-B1CB-D532425DDCD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965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B971-5227-4F24-9367-2D5B8DBAF9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EEA511-78D1-4547-A31E-7F11FA3918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1C107D-31E4-4539-A474-FD6CBE751D13}"/>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910343A5-2D00-447B-99DA-F53DFBE98C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99943D-73E3-439D-8390-9735C5B1BD47}"/>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093646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0AE61-996D-4993-8BF8-EAAC1E4B89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091B0C-75DF-44A2-993F-B662FE3D89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42E0C4-D162-49CB-8A0C-DE9D7B8D50C5}"/>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823C39B0-982D-43B9-B32D-5B395B55A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00241-7C1B-4478-9385-2CED791AF2EB}"/>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412118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7760E5-6D3A-4A63-861F-027AE26418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BD905B-7006-4520-AE05-2B671081E0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BBD0C7-6843-4CCF-8D7B-2ED1EE76F11E}"/>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EEFB0AD0-2FE1-4600-A2A2-99041A9024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CE0B35-E65F-4C18-AC8E-1DA14D5144F0}"/>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57971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88E9E-F27D-4FDD-A594-AF201EEB5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FCD21C-D6B9-421A-B77B-50E154CC1D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364D6-9E75-4BEC-9428-831EBABAD6ED}"/>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83171B17-3460-4201-8190-6B2B3C8EE7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62357-5DF4-480D-A42B-BD3D0FC0AE4E}"/>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371301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B82D-B75C-4758-8679-F1BF13460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CB1FDC-BA24-4D55-8763-710D3E81B8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055CEF-BEDF-46FC-8831-364C7F2064F5}"/>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CBB435BF-1AA5-478A-AAE0-2446C3F50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4007B3-8CAD-469B-8F95-6481314EF1DE}"/>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3830067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6E534-1A7A-4FA1-AF9C-ABC2F811D6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FF41D5-1680-4830-B368-13953E0EEA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E45D9-05C7-41EC-9573-CC3A550E0C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5D610B-7671-4F05-AE6D-E837181A64C8}"/>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6" name="Footer Placeholder 5">
            <a:extLst>
              <a:ext uri="{FF2B5EF4-FFF2-40B4-BE49-F238E27FC236}">
                <a16:creationId xmlns:a16="http://schemas.microsoft.com/office/drawing/2014/main" id="{DD026DB1-BE2E-4204-A2F3-9AE2D70968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22AB9-2CC7-48BF-A061-EDA28151E68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92626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B082-B7D7-49BD-AE69-EFB41F9B71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C88953-673B-41C1-A1DA-FA0606EE34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EEA869-22B4-4526-A8CA-AFCD81B488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DBDD45-970F-4652-9353-E01C05FBE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55BAD7-6B13-4504-B4C4-DD097E092B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93018E-376F-496D-B189-69730268A4F0}"/>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8" name="Footer Placeholder 7">
            <a:extLst>
              <a:ext uri="{FF2B5EF4-FFF2-40B4-BE49-F238E27FC236}">
                <a16:creationId xmlns:a16="http://schemas.microsoft.com/office/drawing/2014/main" id="{9FCCC890-02CA-4E7B-B6AA-E5F3A818FC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194F07-73CF-4A94-9A20-E1B8064A9B7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172865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1D9D0-7F3C-44F0-8D20-B1796B9646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03EF4-C9FC-48DC-AD9D-7C7FBF637F31}"/>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4" name="Footer Placeholder 3">
            <a:extLst>
              <a:ext uri="{FF2B5EF4-FFF2-40B4-BE49-F238E27FC236}">
                <a16:creationId xmlns:a16="http://schemas.microsoft.com/office/drawing/2014/main" id="{B76772F9-AB6B-46C3-982F-AA1F75D874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C5ED2E-5A10-4B5B-8BF0-BE4C7A81404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780329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1144FF-4487-4C66-98B0-98353731966F}"/>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3" name="Footer Placeholder 2">
            <a:extLst>
              <a:ext uri="{FF2B5EF4-FFF2-40B4-BE49-F238E27FC236}">
                <a16:creationId xmlns:a16="http://schemas.microsoft.com/office/drawing/2014/main" id="{E16CD303-F8A0-4223-93AA-BF9CC31541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D19828-58FF-4ECF-97CA-42E10FC968E9}"/>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1090966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DF337-F99B-4C3C-82FF-51FB76ED3D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EBDFA-04CE-499D-A252-8FA4B8EB4B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F326B9-6B8B-4DD5-834D-29F90BA513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8CC41B-84B2-4F89-8281-EB9706DC76F9}"/>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6" name="Footer Placeholder 5">
            <a:extLst>
              <a:ext uri="{FF2B5EF4-FFF2-40B4-BE49-F238E27FC236}">
                <a16:creationId xmlns:a16="http://schemas.microsoft.com/office/drawing/2014/main" id="{E4799A67-0D99-429D-A99C-B6E403CC4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538A44-BDCD-4348-8C56-24EEEBB9DEE4}"/>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38952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31F4-4670-4B46-8973-37EF310A1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04EDF7-6B04-44DB-B508-7F9507A1BC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CA0836-E6F4-4C78-82D0-66F5C9954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2F719D-F459-452F-A419-82651ABCD83C}"/>
              </a:ext>
            </a:extLst>
          </p:cNvPr>
          <p:cNvSpPr>
            <a:spLocks noGrp="1"/>
          </p:cNvSpPr>
          <p:nvPr>
            <p:ph type="dt" sz="half" idx="10"/>
          </p:nvPr>
        </p:nvSpPr>
        <p:spPr/>
        <p:txBody>
          <a:bodyPr/>
          <a:lstStyle/>
          <a:p>
            <a:fld id="{84244EDC-308D-4275-B747-2B35CB60EA2C}" type="datetimeFigureOut">
              <a:rPr lang="en-US" smtClean="0"/>
              <a:t>5/13/2024</a:t>
            </a:fld>
            <a:endParaRPr lang="en-US"/>
          </a:p>
        </p:txBody>
      </p:sp>
      <p:sp>
        <p:nvSpPr>
          <p:cNvPr id="6" name="Footer Placeholder 5">
            <a:extLst>
              <a:ext uri="{FF2B5EF4-FFF2-40B4-BE49-F238E27FC236}">
                <a16:creationId xmlns:a16="http://schemas.microsoft.com/office/drawing/2014/main" id="{9CB7AFEC-035E-4C45-A519-FC1A393BA2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ABEDFE-2B8F-4FB8-A742-807ED48013F3}"/>
              </a:ext>
            </a:extLst>
          </p:cNvPr>
          <p:cNvSpPr>
            <a:spLocks noGrp="1"/>
          </p:cNvSpPr>
          <p:nvPr>
            <p:ph type="sldNum" sz="quarter" idx="12"/>
          </p:nvPr>
        </p:nvSpPr>
        <p:spPr/>
        <p:txBody>
          <a:bodyPr/>
          <a:lstStyle/>
          <a:p>
            <a:fld id="{3F291DD3-19FB-4652-9CFC-0ADDF2229247}" type="slidenum">
              <a:rPr lang="en-US" smtClean="0"/>
              <a:t>‹#›</a:t>
            </a:fld>
            <a:endParaRPr lang="en-US"/>
          </a:p>
        </p:txBody>
      </p:sp>
    </p:spTree>
    <p:extLst>
      <p:ext uri="{BB962C8B-B14F-4D97-AF65-F5344CB8AC3E}">
        <p14:creationId xmlns:p14="http://schemas.microsoft.com/office/powerpoint/2010/main" val="268815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5E7B03-30C7-4C76-A3C0-C463C7F910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7368D75-865A-4FEF-A8FB-4B6345E29C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AA392-2A81-4B29-B67A-0C5E8E6B7E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44EDC-308D-4275-B747-2B35CB60EA2C}" type="datetimeFigureOut">
              <a:rPr lang="en-US" smtClean="0"/>
              <a:t>5/13/2024</a:t>
            </a:fld>
            <a:endParaRPr lang="en-US"/>
          </a:p>
        </p:txBody>
      </p:sp>
      <p:sp>
        <p:nvSpPr>
          <p:cNvPr id="5" name="Footer Placeholder 4">
            <a:extLst>
              <a:ext uri="{FF2B5EF4-FFF2-40B4-BE49-F238E27FC236}">
                <a16:creationId xmlns:a16="http://schemas.microsoft.com/office/drawing/2014/main" id="{F7C4581B-C4D4-47BC-8360-76BC0891C3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4264A-DEE5-4D58-B802-44EF7C4DB3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91DD3-19FB-4652-9CFC-0ADDF2229247}" type="slidenum">
              <a:rPr lang="en-US" smtClean="0"/>
              <a:t>‹#›</a:t>
            </a:fld>
            <a:endParaRPr lang="en-US"/>
          </a:p>
        </p:txBody>
      </p:sp>
      <p:pic>
        <p:nvPicPr>
          <p:cNvPr id="8" name="Picture 7">
            <a:extLst>
              <a:ext uri="{FF2B5EF4-FFF2-40B4-BE49-F238E27FC236}">
                <a16:creationId xmlns:a16="http://schemas.microsoft.com/office/drawing/2014/main" id="{2C9089F4-13BF-4512-86A4-EF43555A958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982200" y="257620"/>
            <a:ext cx="1847850" cy="1171575"/>
          </a:xfrm>
          <a:prstGeom prst="rect">
            <a:avLst/>
          </a:prstGeom>
        </p:spPr>
      </p:pic>
    </p:spTree>
    <p:extLst>
      <p:ext uri="{BB962C8B-B14F-4D97-AF65-F5344CB8AC3E}">
        <p14:creationId xmlns:p14="http://schemas.microsoft.com/office/powerpoint/2010/main" val="28945637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7030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8C989-C331-49AD-9A77-D2BBAA43CF60}"/>
              </a:ext>
            </a:extLst>
          </p:cNvPr>
          <p:cNvSpPr>
            <a:spLocks noGrp="1"/>
          </p:cNvSpPr>
          <p:nvPr>
            <p:ph type="ctrTitle"/>
          </p:nvPr>
        </p:nvSpPr>
        <p:spPr>
          <a:xfrm>
            <a:off x="958788" y="1122362"/>
            <a:ext cx="9709212" cy="4000053"/>
          </a:xfrm>
        </p:spPr>
        <p:txBody>
          <a:bodyPr>
            <a:normAutofit/>
          </a:bodyPr>
          <a:lstStyle/>
          <a:p>
            <a:r>
              <a:rPr lang="en-US" b="1" dirty="0">
                <a:solidFill>
                  <a:srgbClr val="7030A0"/>
                </a:solidFill>
              </a:rPr>
              <a:t>Columbia College Title IX Training</a:t>
            </a:r>
            <a:br>
              <a:rPr lang="en-US" b="1" dirty="0">
                <a:solidFill>
                  <a:srgbClr val="7030A0"/>
                </a:solidFill>
              </a:rPr>
            </a:br>
            <a:br>
              <a:rPr lang="en-US" b="1" dirty="0">
                <a:solidFill>
                  <a:srgbClr val="7030A0"/>
                </a:solidFill>
              </a:rPr>
            </a:br>
            <a:r>
              <a:rPr lang="en-US" b="1" i="1" dirty="0">
                <a:solidFill>
                  <a:srgbClr val="7030A0"/>
                </a:solidFill>
              </a:rPr>
              <a:t>Investigator Training </a:t>
            </a:r>
            <a:r>
              <a:rPr lang="en-US" b="1" dirty="0">
                <a:solidFill>
                  <a:srgbClr val="7030A0"/>
                </a:solidFill>
              </a:rPr>
              <a:t> </a:t>
            </a:r>
          </a:p>
        </p:txBody>
      </p:sp>
    </p:spTree>
    <p:extLst>
      <p:ext uri="{BB962C8B-B14F-4D97-AF65-F5344CB8AC3E}">
        <p14:creationId xmlns:p14="http://schemas.microsoft.com/office/powerpoint/2010/main" val="4184609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0515600" cy="1325563"/>
          </a:xfrm>
        </p:spPr>
        <p:txBody>
          <a:bodyPr>
            <a:normAutofit/>
          </a:bodyPr>
          <a:lstStyle/>
          <a:p>
            <a:r>
              <a:rPr lang="en-US" b="1" dirty="0">
                <a:solidFill>
                  <a:srgbClr val="7030A0"/>
                </a:solidFill>
              </a:rPr>
              <a:t>What Is Relevant?</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b="1" dirty="0"/>
              <a:t>Mantra:  </a:t>
            </a:r>
            <a:r>
              <a:rPr lang="en-US" dirty="0"/>
              <a:t>Is the fact or information that is being offered likely to prove/disprove an issue in the investigation?  </a:t>
            </a:r>
          </a:p>
          <a:p>
            <a:pPr marL="457200" indent="-457200">
              <a:buFont typeface="Arial" panose="020B0604020202020204" pitchFamily="34" charset="0"/>
              <a:buChar char="•"/>
            </a:pPr>
            <a:r>
              <a:rPr lang="en-US" dirty="0"/>
              <a:t>If it is likely to prove/disprove, even indirectly, it is relevant.  If it is not likely to do so, it should not be considered.</a:t>
            </a:r>
          </a:p>
        </p:txBody>
      </p:sp>
    </p:spTree>
    <p:extLst>
      <p:ext uri="{BB962C8B-B14F-4D97-AF65-F5344CB8AC3E}">
        <p14:creationId xmlns:p14="http://schemas.microsoft.com/office/powerpoint/2010/main" val="1756137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267844" cy="1027112"/>
          </a:xfrm>
        </p:spPr>
        <p:txBody>
          <a:bodyPr>
            <a:noAutofit/>
          </a:bodyPr>
          <a:lstStyle/>
          <a:p>
            <a:r>
              <a:rPr lang="en-US" b="1" dirty="0"/>
              <a:t>Model Jury Instructions</a:t>
            </a:r>
          </a:p>
        </p:txBody>
      </p:sp>
      <p:pic>
        <p:nvPicPr>
          <p:cNvPr id="2" name="Content Placeholder 1"/>
          <p:cNvPicPr>
            <a:picLocks noGrp="1" noChangeAspect="1"/>
          </p:cNvPicPr>
          <p:nvPr>
            <p:ph idx="1"/>
          </p:nvPr>
        </p:nvPicPr>
        <p:blipFill>
          <a:blip r:embed="rId3"/>
          <a:srcRect/>
          <a:stretch>
            <a:fillRect/>
          </a:stretch>
        </p:blipFill>
        <p:spPr>
          <a:xfrm>
            <a:off x="3670385" y="1028700"/>
            <a:ext cx="5851355" cy="4802188"/>
          </a:xfrm>
          <a:prstGeom prst="rect">
            <a:avLst/>
          </a:prstGeom>
        </p:spPr>
      </p:pic>
    </p:spTree>
    <p:extLst>
      <p:ext uri="{BB962C8B-B14F-4D97-AF65-F5344CB8AC3E}">
        <p14:creationId xmlns:p14="http://schemas.microsoft.com/office/powerpoint/2010/main" val="10174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6251D-23AA-4150-9AD5-62CC4047A49A}"/>
              </a:ext>
            </a:extLst>
          </p:cNvPr>
          <p:cNvSpPr>
            <a:spLocks noGrp="1"/>
          </p:cNvSpPr>
          <p:nvPr>
            <p:ph type="title"/>
          </p:nvPr>
        </p:nvSpPr>
        <p:spPr>
          <a:xfrm>
            <a:off x="0" y="0"/>
            <a:ext cx="10515600" cy="1325563"/>
          </a:xfrm>
        </p:spPr>
        <p:txBody>
          <a:bodyPr/>
          <a:lstStyle/>
          <a:p>
            <a:r>
              <a:rPr lang="en-US" dirty="0"/>
              <a:t>Relevance and Rape Shield Laws</a:t>
            </a:r>
          </a:p>
        </p:txBody>
      </p:sp>
      <p:sp>
        <p:nvSpPr>
          <p:cNvPr id="3" name="Content Placeholder 2">
            <a:extLst>
              <a:ext uri="{FF2B5EF4-FFF2-40B4-BE49-F238E27FC236}">
                <a16:creationId xmlns:a16="http://schemas.microsoft.com/office/drawing/2014/main" id="{68D286B2-28A4-44AD-B1CA-14C4E42656FB}"/>
              </a:ext>
            </a:extLst>
          </p:cNvPr>
          <p:cNvSpPr>
            <a:spLocks noGrp="1"/>
          </p:cNvSpPr>
          <p:nvPr>
            <p:ph idx="1"/>
          </p:nvPr>
        </p:nvSpPr>
        <p:spPr/>
        <p:txBody>
          <a:bodyPr>
            <a:normAutofit lnSpcReduction="10000"/>
          </a:bodyPr>
          <a:lstStyle/>
          <a:p>
            <a:pPr algn="just"/>
            <a:r>
              <a:rPr lang="en-US" dirty="0"/>
              <a:t>Relevance:  something that has a connection to the question being decided so that it makes one fact or another more or less likely to be true</a:t>
            </a:r>
          </a:p>
          <a:p>
            <a:r>
              <a:rPr lang="en-US" dirty="0"/>
              <a:t>Not relevant:</a:t>
            </a:r>
          </a:p>
          <a:p>
            <a:pPr lvl="1"/>
            <a:r>
              <a:rPr lang="en-US" dirty="0"/>
              <a:t>Questions and evidence about the Complainant's sexual predisposition</a:t>
            </a:r>
          </a:p>
          <a:p>
            <a:pPr lvl="1"/>
            <a:r>
              <a:rPr lang="en-US" dirty="0"/>
              <a:t>Questions and evidence about the Complainant’s prior sexual behavior, except: </a:t>
            </a:r>
          </a:p>
          <a:p>
            <a:pPr lvl="2"/>
            <a:r>
              <a:rPr lang="en-US" dirty="0"/>
              <a:t>(</a:t>
            </a:r>
            <a:r>
              <a:rPr lang="en-US" dirty="0" err="1"/>
              <a:t>i</a:t>
            </a:r>
            <a:r>
              <a:rPr lang="en-US" dirty="0"/>
              <a:t>) when offered to prove that someone other than the Respondent committed the alleged conduct; or </a:t>
            </a:r>
          </a:p>
          <a:p>
            <a:pPr lvl="2"/>
            <a:r>
              <a:rPr lang="en-US" dirty="0"/>
              <a:t>(ii) when specific incidents of the Complainant's prior sexual behavior with respect to the Respondent and are offered to prove Affirmative Consent. </a:t>
            </a:r>
          </a:p>
          <a:p>
            <a:pPr lvl="1"/>
            <a:r>
              <a:rPr lang="en-US" dirty="0"/>
              <a:t>Information protected by a legally-recognized privilege (e.g., attorney-client, physician-patient)</a:t>
            </a:r>
          </a:p>
          <a:p>
            <a:endParaRPr lang="en-US" dirty="0"/>
          </a:p>
        </p:txBody>
      </p:sp>
    </p:spTree>
    <p:extLst>
      <p:ext uri="{BB962C8B-B14F-4D97-AF65-F5344CB8AC3E}">
        <p14:creationId xmlns:p14="http://schemas.microsoft.com/office/powerpoint/2010/main" val="2178656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CE6D5-80D9-4752-AE04-ECB2EBA6390E}"/>
              </a:ext>
            </a:extLst>
          </p:cNvPr>
          <p:cNvSpPr>
            <a:spLocks noGrp="1"/>
          </p:cNvSpPr>
          <p:nvPr>
            <p:ph type="title"/>
          </p:nvPr>
        </p:nvSpPr>
        <p:spPr>
          <a:xfrm>
            <a:off x="0" y="0"/>
            <a:ext cx="10515600" cy="1325563"/>
          </a:xfrm>
        </p:spPr>
        <p:txBody>
          <a:bodyPr/>
          <a:lstStyle/>
          <a:p>
            <a:r>
              <a:rPr lang="en-US" dirty="0"/>
              <a:t>Weighing Credibility</a:t>
            </a:r>
          </a:p>
        </p:txBody>
      </p:sp>
      <p:sp>
        <p:nvSpPr>
          <p:cNvPr id="3" name="Content Placeholder 2">
            <a:extLst>
              <a:ext uri="{FF2B5EF4-FFF2-40B4-BE49-F238E27FC236}">
                <a16:creationId xmlns:a16="http://schemas.microsoft.com/office/drawing/2014/main" id="{7B203640-F48B-46E8-8B7B-2D12DE50AB72}"/>
              </a:ext>
            </a:extLst>
          </p:cNvPr>
          <p:cNvSpPr>
            <a:spLocks noGrp="1"/>
          </p:cNvSpPr>
          <p:nvPr>
            <p:ph idx="1"/>
          </p:nvPr>
        </p:nvSpPr>
        <p:spPr/>
        <p:txBody>
          <a:bodyPr/>
          <a:lstStyle/>
          <a:p>
            <a:r>
              <a:rPr lang="en-US" dirty="0"/>
              <a:t>Role</a:t>
            </a:r>
          </a:p>
          <a:p>
            <a:r>
              <a:rPr lang="en-US" dirty="0"/>
              <a:t>Relationship</a:t>
            </a:r>
          </a:p>
          <a:p>
            <a:r>
              <a:rPr lang="en-US" dirty="0"/>
              <a:t>Motive</a:t>
            </a:r>
          </a:p>
          <a:p>
            <a:r>
              <a:rPr lang="en-US" dirty="0"/>
              <a:t>Relevance</a:t>
            </a:r>
          </a:p>
          <a:p>
            <a:r>
              <a:rPr lang="en-US" dirty="0"/>
              <a:t>Supporting Evidence</a:t>
            </a:r>
          </a:p>
          <a:p>
            <a:r>
              <a:rPr lang="en-US" dirty="0"/>
              <a:t>Delivery and Demeanor</a:t>
            </a:r>
          </a:p>
        </p:txBody>
      </p:sp>
    </p:spTree>
    <p:extLst>
      <p:ext uri="{BB962C8B-B14F-4D97-AF65-F5344CB8AC3E}">
        <p14:creationId xmlns:p14="http://schemas.microsoft.com/office/powerpoint/2010/main" val="798599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10515600" cy="1325563"/>
          </a:xfrm>
        </p:spPr>
        <p:txBody>
          <a:bodyPr>
            <a:noAutofit/>
          </a:bodyPr>
          <a:lstStyle/>
          <a:p>
            <a:pPr marL="0" lvl="1" indent="0">
              <a:spcBef>
                <a:spcPct val="0"/>
              </a:spcBef>
              <a:buNone/>
            </a:pPr>
            <a:r>
              <a:rPr lang="en-US" sz="4000" b="1" kern="0" dirty="0">
                <a:solidFill>
                  <a:srgbClr val="7030A0"/>
                </a:solidFill>
                <a:latin typeface="+mj-lt"/>
              </a:rPr>
              <a:t>Another Note on Determining </a:t>
            </a:r>
            <a:br>
              <a:rPr lang="en-US" sz="4000" b="1" kern="0" dirty="0">
                <a:solidFill>
                  <a:srgbClr val="7030A0"/>
                </a:solidFill>
                <a:latin typeface="+mj-lt"/>
              </a:rPr>
            </a:br>
            <a:r>
              <a:rPr lang="en-US" sz="4000" b="1" kern="0" dirty="0">
                <a:solidFill>
                  <a:srgbClr val="7030A0"/>
                </a:solidFill>
                <a:latin typeface="+mj-lt"/>
              </a:rPr>
              <a:t>Witness Credibility</a:t>
            </a:r>
          </a:p>
        </p:txBody>
      </p:sp>
      <p:sp>
        <p:nvSpPr>
          <p:cNvPr id="23555" name="Content Placeholder 2"/>
          <p:cNvSpPr txBox="1">
            <a:spLocks/>
          </p:cNvSpPr>
          <p:nvPr/>
        </p:nvSpPr>
        <p:spPr bwMode="auto">
          <a:xfrm>
            <a:off x="457199" y="1232115"/>
            <a:ext cx="1121624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defRPr sz="3200">
                <a:solidFill>
                  <a:srgbClr val="17375E"/>
                </a:solidFill>
                <a:latin typeface="Arial" panose="020B0604020202020204" pitchFamily="34" charset="0"/>
                <a:cs typeface="Arial" panose="020B0604020202020204" pitchFamily="34" charset="0"/>
              </a:defRPr>
            </a:lvl1pPr>
            <a:lvl2pPr marL="182563" indent="-182563">
              <a:spcBef>
                <a:spcPct val="20000"/>
              </a:spcBef>
              <a:buFont typeface="Arial" panose="020B0604020202020204" pitchFamily="34" charset="0"/>
              <a:buChar char="–"/>
              <a:defRPr sz="2800">
                <a:solidFill>
                  <a:srgbClr val="17375E"/>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600">
                <a:solidFill>
                  <a:srgbClr val="17375E"/>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400">
                <a:solidFill>
                  <a:srgbClr val="17375E"/>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9pPr>
          </a:lstStyle>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en-US" sz="2400" b="0" i="0" u="none" strike="noStrike" kern="0" cap="none" spc="0" normalizeH="0" baseline="0" noProof="0" dirty="0">
              <a:ln>
                <a:noFill/>
              </a:ln>
              <a:solidFill>
                <a:srgbClr val="17375E"/>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26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EEOC</a:t>
            </a:r>
            <a:r>
              <a:rPr kumimoji="0" lang="en-US" sz="2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recommends using the following factors:</a:t>
            </a:r>
            <a:endPar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Plausibility</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the witness’s version of the facts believable? Does it make sense?</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Demeanor</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witness seem to be telling the truth?</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Motive</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person have a reason to lie?</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Corroboration</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there documents or other witnesses that support the witness’s version of events?</a:t>
            </a:r>
          </a:p>
          <a:p>
            <a:pPr marL="182563" marR="0" lvl="1" indent="-182563"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24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Past record</a:t>
            </a:r>
            <a:r>
              <a:rPr kumimoji="0" lang="en-US" sz="2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Does the subject of the complaint have a past record of inappropriate behavior?</a:t>
            </a:r>
          </a:p>
          <a:p>
            <a:pPr marL="0" marR="0" lvl="1"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en-US" alt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874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1846" y="1279919"/>
            <a:ext cx="10267844" cy="4351338"/>
          </a:xfrm>
        </p:spPr>
        <p:txBody>
          <a:bodyPr>
            <a:normAutofit/>
          </a:bodyPr>
          <a:lstStyle/>
          <a:p>
            <a:pPr marL="514350" indent="-514350">
              <a:buFont typeface="+mj-lt"/>
              <a:buAutoNum type="arabicPeriod"/>
            </a:pPr>
            <a:r>
              <a:rPr lang="en-US" dirty="0"/>
              <a:t>Compare verifiable facts to witness statements.</a:t>
            </a:r>
          </a:p>
          <a:p>
            <a:pPr marL="514350" indent="-514350">
              <a:buFont typeface="+mj-lt"/>
              <a:buAutoNum type="arabicPeriod"/>
            </a:pPr>
            <a:r>
              <a:rPr lang="en-US" dirty="0"/>
              <a:t>Are there major inconsistencies in testimony?</a:t>
            </a:r>
          </a:p>
          <a:p>
            <a:pPr marL="514350" indent="-514350">
              <a:buFont typeface="+mj-lt"/>
              <a:buAutoNum type="arabicPeriod"/>
            </a:pPr>
            <a:r>
              <a:rPr lang="en-US" dirty="0"/>
              <a:t>Do neutral witnesses corroborate or contradict?</a:t>
            </a:r>
          </a:p>
          <a:p>
            <a:pPr marL="514350" indent="-514350">
              <a:buFont typeface="+mj-lt"/>
              <a:buAutoNum type="arabicPeriod"/>
            </a:pPr>
            <a:r>
              <a:rPr lang="en-US" dirty="0"/>
              <a:t>Are there documents such as diaries, calendar entries, journals, notes or letters describing the incidents?</a:t>
            </a:r>
          </a:p>
          <a:p>
            <a:pPr marL="514350" indent="-514350">
              <a:buFont typeface="+mj-lt"/>
              <a:buAutoNum type="arabicPeriod"/>
            </a:pPr>
            <a:r>
              <a:rPr lang="en-US" dirty="0"/>
              <a:t>What have witnesses told others?</a:t>
            </a:r>
          </a:p>
          <a:p>
            <a:pPr marL="514350" indent="-514350">
              <a:buFont typeface="+mj-lt"/>
              <a:buAutoNum type="arabicPeriod"/>
            </a:pPr>
            <a:r>
              <a:rPr lang="en-US" dirty="0"/>
              <a:t>Have there been similar complaints against the respondent? ***</a:t>
            </a:r>
          </a:p>
          <a:p>
            <a:pPr marL="514350" indent="-514350">
              <a:buFont typeface="+mj-lt"/>
              <a:buAutoNum type="arabicPeriod"/>
            </a:pPr>
            <a:r>
              <a:rPr lang="en-US" dirty="0"/>
              <a:t>Do any of the witnesses have a motivation to lie, exaggerate or distort information?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3" name="Title 2"/>
          <p:cNvSpPr>
            <a:spLocks noGrp="1"/>
          </p:cNvSpPr>
          <p:nvPr>
            <p:ph type="title"/>
          </p:nvPr>
        </p:nvSpPr>
        <p:spPr>
          <a:xfrm>
            <a:off x="0" y="0"/>
            <a:ext cx="10267844" cy="1069675"/>
          </a:xfrm>
        </p:spPr>
        <p:txBody>
          <a:bodyPr>
            <a:noAutofit/>
          </a:bodyPr>
          <a:lstStyle/>
          <a:p>
            <a:r>
              <a:rPr lang="en-US" b="1" dirty="0"/>
              <a:t>Seven Factors to Consider</a:t>
            </a:r>
          </a:p>
        </p:txBody>
      </p:sp>
    </p:spTree>
    <p:extLst>
      <p:ext uri="{BB962C8B-B14F-4D97-AF65-F5344CB8AC3E}">
        <p14:creationId xmlns:p14="http://schemas.microsoft.com/office/powerpoint/2010/main" val="596703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F2B88-9CE9-47E5-B3B8-15C9BF7E295D}"/>
              </a:ext>
            </a:extLst>
          </p:cNvPr>
          <p:cNvSpPr>
            <a:spLocks noGrp="1"/>
          </p:cNvSpPr>
          <p:nvPr>
            <p:ph type="title"/>
          </p:nvPr>
        </p:nvSpPr>
        <p:spPr>
          <a:xfrm>
            <a:off x="0" y="127619"/>
            <a:ext cx="10515600" cy="1325563"/>
          </a:xfrm>
        </p:spPr>
        <p:txBody>
          <a:bodyPr/>
          <a:lstStyle/>
          <a:p>
            <a:r>
              <a:rPr lang="en-US" dirty="0"/>
              <a:t>Trauma Informed Approach</a:t>
            </a:r>
          </a:p>
        </p:txBody>
      </p:sp>
      <p:sp>
        <p:nvSpPr>
          <p:cNvPr id="3" name="Content Placeholder 2">
            <a:extLst>
              <a:ext uri="{FF2B5EF4-FFF2-40B4-BE49-F238E27FC236}">
                <a16:creationId xmlns:a16="http://schemas.microsoft.com/office/drawing/2014/main" id="{CF25EA63-9FE8-4C06-83A4-519B1F2EE6B6}"/>
              </a:ext>
            </a:extLst>
          </p:cNvPr>
          <p:cNvSpPr>
            <a:spLocks noGrp="1"/>
          </p:cNvSpPr>
          <p:nvPr>
            <p:ph idx="1"/>
          </p:nvPr>
        </p:nvSpPr>
        <p:spPr/>
        <p:txBody>
          <a:bodyPr/>
          <a:lstStyle/>
          <a:p>
            <a:r>
              <a:rPr lang="en-US" dirty="0"/>
              <a:t>Persons involved may have experienced trauma</a:t>
            </a:r>
          </a:p>
          <a:p>
            <a:r>
              <a:rPr lang="en-US" dirty="0"/>
              <a:t>Could affect Complainants, Respondents or witnesses</a:t>
            </a:r>
          </a:p>
          <a:p>
            <a:r>
              <a:rPr lang="en-US" dirty="0"/>
              <a:t>May affect how person behaves or interacts</a:t>
            </a:r>
          </a:p>
          <a:p>
            <a:r>
              <a:rPr lang="en-US" dirty="0"/>
              <a:t>Trauma doesn’t mean a policy was necessarily violated</a:t>
            </a:r>
          </a:p>
          <a:p>
            <a:r>
              <a:rPr lang="en-US" dirty="0"/>
              <a:t>Appearing “fine” doesn’t mean a policy was not violated</a:t>
            </a:r>
          </a:p>
        </p:txBody>
      </p:sp>
    </p:spTree>
    <p:extLst>
      <p:ext uri="{BB962C8B-B14F-4D97-AF65-F5344CB8AC3E}">
        <p14:creationId xmlns:p14="http://schemas.microsoft.com/office/powerpoint/2010/main" val="460608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673"/>
            <a:ext cx="11033004" cy="791655"/>
          </a:xfrm>
        </p:spPr>
        <p:txBody>
          <a:bodyPr/>
          <a:lstStyle/>
          <a:p>
            <a:r>
              <a:rPr lang="en-US" b="1" dirty="0"/>
              <a:t>Obtaining Testimonial Evidence</a:t>
            </a:r>
          </a:p>
        </p:txBody>
      </p:sp>
      <p:sp>
        <p:nvSpPr>
          <p:cNvPr id="3" name="Content Placeholder 2"/>
          <p:cNvSpPr>
            <a:spLocks noGrp="1"/>
          </p:cNvSpPr>
          <p:nvPr>
            <p:ph idx="1"/>
          </p:nvPr>
        </p:nvSpPr>
        <p:spPr>
          <a:xfrm>
            <a:off x="328551" y="1932673"/>
            <a:ext cx="11033004" cy="4688282"/>
          </a:xfrm>
        </p:spPr>
        <p:txBody>
          <a:bodyPr>
            <a:normAutofit lnSpcReduction="10000"/>
          </a:bodyPr>
          <a:lstStyle/>
          <a:p>
            <a:pPr marL="457200" indent="-457200">
              <a:buFont typeface="Arial" panose="020B0604020202020204" pitchFamily="34" charset="0"/>
              <a:buChar char="•"/>
            </a:pPr>
            <a:r>
              <a:rPr lang="en-US" dirty="0"/>
              <a:t>Open-ended questions will generate more information while closed-ended questions will clarify specifics.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When possible, start with open-ended questions (What happened?) rather than close-ended (“Did you go to the bar?”).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Close-ended questions result in yes/no responses that often don’t offer much additional information. Open-ended questions will allow the person to answer as long as he or she desires, possibly yielding more information than requested. Use close-ended questions to obtain specifics and clarify information that you have already received.</a:t>
            </a:r>
          </a:p>
          <a:p>
            <a:pPr marL="0" indent="0">
              <a:buNone/>
            </a:pPr>
            <a:endParaRPr lang="en-US" dirty="0"/>
          </a:p>
        </p:txBody>
      </p:sp>
    </p:spTree>
    <p:extLst>
      <p:ext uri="{BB962C8B-B14F-4D97-AF65-F5344CB8AC3E}">
        <p14:creationId xmlns:p14="http://schemas.microsoft.com/office/powerpoint/2010/main" val="3392012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673"/>
            <a:ext cx="11033004" cy="791655"/>
          </a:xfrm>
        </p:spPr>
        <p:txBody>
          <a:bodyPr/>
          <a:lstStyle/>
          <a:p>
            <a:r>
              <a:rPr lang="en-US" b="1" dirty="0"/>
              <a:t>Obtaining Testimonial Evidence</a:t>
            </a:r>
          </a:p>
        </p:txBody>
      </p:sp>
      <p:sp>
        <p:nvSpPr>
          <p:cNvPr id="3" name="Content Placeholder 2"/>
          <p:cNvSpPr>
            <a:spLocks noGrp="1"/>
          </p:cNvSpPr>
          <p:nvPr>
            <p:ph idx="1"/>
          </p:nvPr>
        </p:nvSpPr>
        <p:spPr>
          <a:xfrm>
            <a:off x="328551" y="1932673"/>
            <a:ext cx="11033004" cy="4688282"/>
          </a:xfrm>
        </p:spPr>
        <p:txBody>
          <a:bodyPr>
            <a:normAutofit/>
          </a:bodyPr>
          <a:lstStyle/>
          <a:p>
            <a:pPr marL="457200" indent="-457200">
              <a:buFont typeface="Arial" panose="020B0604020202020204" pitchFamily="34" charset="0"/>
              <a:buChar char="•"/>
            </a:pPr>
            <a:r>
              <a:rPr lang="en-US" u="sng" dirty="0"/>
              <a:t>Be compassionate and respectful</a:t>
            </a:r>
            <a:r>
              <a:rPr lang="en-US" dirty="0"/>
              <a:t>: Keep in mind that questioning, while sometimes necessary, may make the investigation feel adversarial and put both everyone involved on the defensive. </a:t>
            </a:r>
          </a:p>
          <a:p>
            <a:pPr marL="0" indent="0">
              <a:buNone/>
            </a:pPr>
            <a:endParaRPr lang="en-US" dirty="0"/>
          </a:p>
          <a:p>
            <a:pPr marL="457200" indent="-457200">
              <a:buFont typeface="Arial" panose="020B0604020202020204" pitchFamily="34" charset="0"/>
              <a:buChar char="•"/>
            </a:pPr>
            <a:r>
              <a:rPr lang="en-US" u="sng" dirty="0"/>
              <a:t>Ask the difficult but relevant questions</a:t>
            </a:r>
            <a:r>
              <a:rPr lang="en-US" dirty="0"/>
              <a:t>:  Ask the questions that are needed for a thorough exploration of the facts.</a:t>
            </a:r>
          </a:p>
        </p:txBody>
      </p:sp>
    </p:spTree>
    <p:extLst>
      <p:ext uri="{BB962C8B-B14F-4D97-AF65-F5344CB8AC3E}">
        <p14:creationId xmlns:p14="http://schemas.microsoft.com/office/powerpoint/2010/main" val="2077556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5484-7D23-4814-81F6-E00379317EEC}"/>
              </a:ext>
            </a:extLst>
          </p:cNvPr>
          <p:cNvSpPr>
            <a:spLocks noGrp="1"/>
          </p:cNvSpPr>
          <p:nvPr>
            <p:ph type="title"/>
          </p:nvPr>
        </p:nvSpPr>
        <p:spPr>
          <a:xfrm>
            <a:off x="0" y="0"/>
            <a:ext cx="10515600" cy="1325563"/>
          </a:xfrm>
        </p:spPr>
        <p:txBody>
          <a:bodyPr/>
          <a:lstStyle/>
          <a:p>
            <a:r>
              <a:rPr lang="en-US" b="1" dirty="0"/>
              <a:t>Obtaining Testimonial Evidence</a:t>
            </a:r>
            <a:endParaRPr lang="en-US" dirty="0"/>
          </a:p>
        </p:txBody>
      </p:sp>
      <p:sp>
        <p:nvSpPr>
          <p:cNvPr id="3" name="Content Placeholder 2">
            <a:extLst>
              <a:ext uri="{FF2B5EF4-FFF2-40B4-BE49-F238E27FC236}">
                <a16:creationId xmlns:a16="http://schemas.microsoft.com/office/drawing/2014/main" id="{F3F0D515-0ABC-4231-AFB7-0FE226A4B245}"/>
              </a:ext>
            </a:extLst>
          </p:cNvPr>
          <p:cNvSpPr>
            <a:spLocks noGrp="1"/>
          </p:cNvSpPr>
          <p:nvPr>
            <p:ph idx="1"/>
          </p:nvPr>
        </p:nvSpPr>
        <p:spPr/>
        <p:txBody>
          <a:bodyPr/>
          <a:lstStyle/>
          <a:p>
            <a:r>
              <a:rPr lang="en-US" u="sng"/>
              <a:t>Silence is ok</a:t>
            </a:r>
            <a:r>
              <a:rPr lang="en-US"/>
              <a:t>: </a:t>
            </a:r>
          </a:p>
          <a:p>
            <a:pPr lvl="1"/>
            <a:r>
              <a:rPr lang="en-US"/>
              <a:t>Give the witness time to answer</a:t>
            </a:r>
          </a:p>
          <a:p>
            <a:pPr lvl="1"/>
            <a:r>
              <a:rPr lang="en-US"/>
              <a:t>Silence can make people need to fill in the void and that may cause them to provide more information</a:t>
            </a:r>
          </a:p>
        </p:txBody>
      </p:sp>
    </p:spTree>
    <p:extLst>
      <p:ext uri="{BB962C8B-B14F-4D97-AF65-F5344CB8AC3E}">
        <p14:creationId xmlns:p14="http://schemas.microsoft.com/office/powerpoint/2010/main" val="352160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7668-90A5-49D2-9F37-AFACAD657B89}"/>
              </a:ext>
            </a:extLst>
          </p:cNvPr>
          <p:cNvSpPr>
            <a:spLocks noGrp="1"/>
          </p:cNvSpPr>
          <p:nvPr>
            <p:ph type="title"/>
          </p:nvPr>
        </p:nvSpPr>
        <p:spPr>
          <a:xfrm>
            <a:off x="0" y="0"/>
            <a:ext cx="10515600" cy="1325563"/>
          </a:xfrm>
        </p:spPr>
        <p:txBody>
          <a:bodyPr/>
          <a:lstStyle/>
          <a:p>
            <a:r>
              <a:rPr lang="en-US" b="1" dirty="0">
                <a:solidFill>
                  <a:srgbClr val="7030A0"/>
                </a:solidFill>
              </a:rPr>
              <a:t>Conduct Prohibited by Title IX</a:t>
            </a:r>
          </a:p>
        </p:txBody>
      </p:sp>
      <p:sp>
        <p:nvSpPr>
          <p:cNvPr id="3" name="Content Placeholder 2">
            <a:extLst>
              <a:ext uri="{FF2B5EF4-FFF2-40B4-BE49-F238E27FC236}">
                <a16:creationId xmlns:a16="http://schemas.microsoft.com/office/drawing/2014/main" id="{B09AEECA-5578-4487-8DA8-7D5A4393EE32}"/>
              </a:ext>
            </a:extLst>
          </p:cNvPr>
          <p:cNvSpPr>
            <a:spLocks noGrp="1"/>
          </p:cNvSpPr>
          <p:nvPr>
            <p:ph idx="1"/>
          </p:nvPr>
        </p:nvSpPr>
        <p:spPr>
          <a:xfrm>
            <a:off x="838200" y="1325563"/>
            <a:ext cx="10515600" cy="4351338"/>
          </a:xfrm>
        </p:spPr>
        <p:txBody>
          <a:bodyPr>
            <a:normAutofit fontScale="70000" lnSpcReduction="20000"/>
          </a:bodyPr>
          <a:lstStyle/>
          <a:p>
            <a:r>
              <a:rPr lang="en-US" dirty="0"/>
              <a:t>Sex Discrimination</a:t>
            </a:r>
          </a:p>
          <a:p>
            <a:r>
              <a:rPr lang="en-US" dirty="0"/>
              <a:t>Sex-Based Harassment (irrespective of gender identity or sexual orientation)</a:t>
            </a:r>
          </a:p>
          <a:p>
            <a:pPr lvl="1"/>
            <a:r>
              <a:rPr lang="en-US" dirty="0"/>
              <a:t>A form of sex discrimination that includes sexual harassment and harassment based on sex stereotypes, sex characteristics, pregnancy or related conditions, sexual orientation, or gender identity, that is quid pro quo harassment, hostile environment harassment, or one of four specific offenses referenced in the Jeanne </a:t>
            </a:r>
            <a:r>
              <a:rPr lang="en-US" dirty="0" err="1"/>
              <a:t>Clery</a:t>
            </a:r>
            <a:r>
              <a:rPr lang="en-US" dirty="0"/>
              <a:t> Disclosure of Campus Security Policy and Campus Crimes Statistics Act (“</a:t>
            </a:r>
            <a:r>
              <a:rPr lang="en-US" dirty="0" err="1"/>
              <a:t>Clery</a:t>
            </a:r>
            <a:r>
              <a:rPr lang="en-US" dirty="0"/>
              <a:t> Act”) as amended by the Violence Against Women Reauthorization Act of 2013</a:t>
            </a:r>
          </a:p>
          <a:p>
            <a:pPr lvl="1"/>
            <a:r>
              <a:rPr lang="en-US" dirty="0"/>
              <a:t>Dating violence</a:t>
            </a:r>
          </a:p>
          <a:p>
            <a:pPr lvl="1"/>
            <a:r>
              <a:rPr lang="en-US" dirty="0"/>
              <a:t>Gender-based harassment</a:t>
            </a:r>
          </a:p>
          <a:p>
            <a:pPr lvl="1"/>
            <a:r>
              <a:rPr lang="en-US" dirty="0"/>
              <a:t>Sexual assault</a:t>
            </a:r>
          </a:p>
          <a:p>
            <a:pPr lvl="1"/>
            <a:r>
              <a:rPr lang="en-US" dirty="0"/>
              <a:t>Domestic violence</a:t>
            </a:r>
          </a:p>
          <a:p>
            <a:pPr lvl="1"/>
            <a:r>
              <a:rPr lang="en-US" dirty="0"/>
              <a:t>Stalking</a:t>
            </a:r>
          </a:p>
          <a:p>
            <a:r>
              <a:rPr lang="en-US" dirty="0"/>
              <a:t>So long as any of the above occurred within an education program or activity.</a:t>
            </a:r>
          </a:p>
          <a:p>
            <a:r>
              <a:rPr lang="en-US" dirty="0"/>
              <a:t>Retaliation</a:t>
            </a:r>
          </a:p>
          <a:p>
            <a:pPr lvl="1"/>
            <a:r>
              <a:rPr lang="en-US" dirty="0"/>
              <a:t>Those Who Have Been Retaliated Against or Reported, Testified, Assisted or Participated in an Investigation, Proceeding, or Hearing under this policy</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721033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033004" cy="1155940"/>
          </a:xfrm>
        </p:spPr>
        <p:txBody>
          <a:bodyPr/>
          <a:lstStyle/>
          <a:p>
            <a:r>
              <a:rPr lang="en-US" b="1" dirty="0"/>
              <a:t>Obtaining Testimonial Evidence</a:t>
            </a:r>
            <a:endParaRPr lang="en-US" dirty="0"/>
          </a:p>
        </p:txBody>
      </p:sp>
      <p:sp>
        <p:nvSpPr>
          <p:cNvPr id="3" name="Content Placeholder 2"/>
          <p:cNvSpPr>
            <a:spLocks noGrp="1"/>
          </p:cNvSpPr>
          <p:nvPr>
            <p:ph idx="1"/>
          </p:nvPr>
        </p:nvSpPr>
        <p:spPr>
          <a:xfrm>
            <a:off x="352302" y="1875522"/>
            <a:ext cx="11033004" cy="4745432"/>
          </a:xfrm>
        </p:spPr>
        <p:txBody>
          <a:bodyPr/>
          <a:lstStyle/>
          <a:p>
            <a:pPr marL="457200" indent="-457200">
              <a:buFont typeface="Arial" panose="020B0604020202020204" pitchFamily="34" charset="0"/>
              <a:buChar char="•"/>
            </a:pPr>
            <a:r>
              <a:rPr lang="en-US" u="sng" dirty="0"/>
              <a:t>Seek other evidence</a:t>
            </a:r>
            <a:r>
              <a:rPr lang="en-US" dirty="0"/>
              <a:t>: documents, physical evidence, videos, texts, Facebook posts, other witnesses, etc.</a:t>
            </a:r>
          </a:p>
          <a:p>
            <a:pPr marL="0" indent="0">
              <a:buNone/>
            </a:pPr>
            <a:endParaRPr lang="en-US" dirty="0"/>
          </a:p>
          <a:p>
            <a:pPr marL="457200" indent="-457200">
              <a:buFont typeface="Arial" panose="020B0604020202020204" pitchFamily="34" charset="0"/>
              <a:buChar char="•"/>
            </a:pPr>
            <a:r>
              <a:rPr lang="en-US" dirty="0"/>
              <a:t>“Anything else?”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974360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rrowheads="1"/>
          </p:cNvSpPr>
          <p:nvPr>
            <p:ph type="title"/>
          </p:nvPr>
        </p:nvSpPr>
        <p:spPr>
          <a:xfrm>
            <a:off x="167435" y="427051"/>
            <a:ext cx="10267844" cy="763080"/>
          </a:xfrm>
        </p:spPr>
        <p:txBody>
          <a:bodyPr/>
          <a:lstStyle/>
          <a:p>
            <a:pPr>
              <a:defRPr/>
            </a:pPr>
            <a:r>
              <a:rPr lang="en-US" b="1" dirty="0"/>
              <a:t>Obtaining Testimonial Evidence</a:t>
            </a:r>
            <a:endParaRPr lang="en-US" dirty="0">
              <a:latin typeface="+mn-lt"/>
            </a:endParaRPr>
          </a:p>
        </p:txBody>
      </p:sp>
      <p:sp>
        <p:nvSpPr>
          <p:cNvPr id="182275" name="Rectangle 3"/>
          <p:cNvSpPr>
            <a:spLocks noGrp="1" noChangeArrowheads="1"/>
          </p:cNvSpPr>
          <p:nvPr>
            <p:ph type="body" idx="1"/>
          </p:nvPr>
        </p:nvSpPr>
        <p:spPr>
          <a:xfrm>
            <a:off x="388151" y="1724519"/>
            <a:ext cx="9826413" cy="5029200"/>
          </a:xfrm>
        </p:spPr>
        <p:txBody>
          <a:bodyPr>
            <a:normAutofit/>
          </a:bodyPr>
          <a:lstStyle/>
          <a:p>
            <a:pPr eaLnBrk="1" hangingPunct="1">
              <a:defRPr/>
            </a:pPr>
            <a:r>
              <a:rPr lang="en-US" sz="3000" dirty="0"/>
              <a:t>Non-verbal communication</a:t>
            </a:r>
          </a:p>
          <a:p>
            <a:pPr lvl="1" eaLnBrk="1" hangingPunct="1">
              <a:defRPr/>
            </a:pPr>
            <a:r>
              <a:rPr lang="en-US" dirty="0"/>
              <a:t>Convey care, concern, and all involved</a:t>
            </a:r>
          </a:p>
          <a:p>
            <a:pPr lvl="1" eaLnBrk="1" hangingPunct="1">
              <a:defRPr/>
            </a:pPr>
            <a:r>
              <a:rPr lang="en-US" dirty="0"/>
              <a:t>Make eye-contact </a:t>
            </a:r>
          </a:p>
          <a:p>
            <a:pPr eaLnBrk="1" hangingPunct="1">
              <a:defRPr/>
            </a:pPr>
            <a:r>
              <a:rPr lang="en-US" sz="3000" dirty="0"/>
              <a:t>Verbal communication</a:t>
            </a:r>
          </a:p>
          <a:p>
            <a:pPr lvl="1" eaLnBrk="1" hangingPunct="1">
              <a:defRPr/>
            </a:pPr>
            <a:r>
              <a:rPr lang="en-US" dirty="0"/>
              <a:t>Avoid questions that imply a particular response</a:t>
            </a:r>
          </a:p>
          <a:p>
            <a:pPr lvl="1" eaLnBrk="1" hangingPunct="1">
              <a:defRPr/>
            </a:pPr>
            <a:r>
              <a:rPr lang="en-US" dirty="0"/>
              <a:t>Avoid questions that blame</a:t>
            </a:r>
          </a:p>
          <a:p>
            <a:pPr marL="457200" lvl="1" indent="0" eaLnBrk="1" hangingPunct="1">
              <a:buNone/>
              <a:defRPr/>
            </a:pPr>
            <a:endParaRPr lang="en-US" dirty="0"/>
          </a:p>
        </p:txBody>
      </p:sp>
    </p:spTree>
    <p:extLst>
      <p:ext uri="{BB962C8B-B14F-4D97-AF65-F5344CB8AC3E}">
        <p14:creationId xmlns:p14="http://schemas.microsoft.com/office/powerpoint/2010/main" val="3211190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8255"/>
            <a:ext cx="10515600" cy="1325563"/>
          </a:xfrm>
        </p:spPr>
        <p:txBody>
          <a:bodyPr>
            <a:normAutofit/>
          </a:bodyPr>
          <a:lstStyle/>
          <a:p>
            <a:r>
              <a:rPr lang="en-US" b="1" dirty="0"/>
              <a:t>Some Thoughts on Text Messages &amp; Emails</a:t>
            </a:r>
            <a:endParaRPr lang="en-US" dirty="0"/>
          </a:p>
        </p:txBody>
      </p:sp>
      <p:sp>
        <p:nvSpPr>
          <p:cNvPr id="6" name="Content Placeholder 5"/>
          <p:cNvSpPr>
            <a:spLocks noGrp="1"/>
          </p:cNvSpPr>
          <p:nvPr>
            <p:ph idx="1"/>
          </p:nvPr>
        </p:nvSpPr>
        <p:spPr/>
        <p:txBody>
          <a:bodyPr>
            <a:normAutofit/>
          </a:bodyPr>
          <a:lstStyle/>
          <a:p>
            <a:pPr marL="514350" indent="-514350">
              <a:buFont typeface="+mj-lt"/>
              <a:buAutoNum type="arabicPeriod"/>
            </a:pPr>
            <a:r>
              <a:rPr lang="en-US" dirty="0"/>
              <a:t>Can be powerful evidence in these cases, but beware.</a:t>
            </a:r>
          </a:p>
          <a:p>
            <a:pPr marL="514350" indent="-514350">
              <a:buFont typeface="+mj-lt"/>
              <a:buAutoNum type="arabicPeriod"/>
            </a:pPr>
            <a:r>
              <a:rPr lang="en-US" dirty="0"/>
              <a:t>Can they be corroborated?</a:t>
            </a:r>
          </a:p>
          <a:p>
            <a:pPr marL="514350" indent="-514350">
              <a:buFont typeface="+mj-lt"/>
              <a:buAutoNum type="arabicPeriod"/>
            </a:pPr>
            <a:r>
              <a:rPr lang="en-US" dirty="0"/>
              <a:t>Do you have a complete version? </a:t>
            </a:r>
          </a:p>
        </p:txBody>
      </p:sp>
    </p:spTree>
    <p:extLst>
      <p:ext uri="{BB962C8B-B14F-4D97-AF65-F5344CB8AC3E}">
        <p14:creationId xmlns:p14="http://schemas.microsoft.com/office/powerpoint/2010/main" val="3797389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10515600" cy="1325563"/>
          </a:xfrm>
        </p:spPr>
        <p:txBody>
          <a:bodyPr>
            <a:normAutofit/>
          </a:bodyPr>
          <a:lstStyle/>
          <a:p>
            <a:r>
              <a:rPr lang="en-US" altLang="en-US" b="1" dirty="0"/>
              <a:t>Seven </a:t>
            </a:r>
            <a:r>
              <a:rPr altLang="en-US" b="1" dirty="0"/>
              <a:t>Step</a:t>
            </a:r>
            <a:r>
              <a:rPr lang="en-US" altLang="en-US" b="1" dirty="0"/>
              <a:t>s</a:t>
            </a:r>
            <a:r>
              <a:rPr altLang="en-US" b="1" dirty="0"/>
              <a:t> For</a:t>
            </a:r>
            <a:r>
              <a:rPr lang="en-US" altLang="en-US" b="1" dirty="0"/>
              <a:t> Effective</a:t>
            </a:r>
            <a:r>
              <a:rPr altLang="en-US" b="1" dirty="0"/>
              <a:t> Investigations</a:t>
            </a:r>
          </a:p>
        </p:txBody>
      </p:sp>
      <p:sp>
        <p:nvSpPr>
          <p:cNvPr id="3" name="Content Placeholder 2"/>
          <p:cNvSpPr>
            <a:spLocks noGrp="1"/>
          </p:cNvSpPr>
          <p:nvPr>
            <p:ph sz="quarter" idx="1"/>
          </p:nvPr>
        </p:nvSpPr>
        <p:spPr>
          <a:xfrm>
            <a:off x="793062" y="1476094"/>
            <a:ext cx="10286616" cy="5178425"/>
          </a:xfrm>
        </p:spPr>
        <p:txBody>
          <a:bodyPr>
            <a:normAutofit/>
          </a:bodyPr>
          <a:lstStyle/>
          <a:p>
            <a:pPr marL="457200" lvl="1" indent="-457200">
              <a:buFont typeface="+mj-lt"/>
              <a:buAutoNum type="arabicPeriod"/>
              <a:defRPr/>
            </a:pPr>
            <a:r>
              <a:rPr lang="en-US" dirty="0"/>
              <a:t>Make a plan.</a:t>
            </a:r>
          </a:p>
          <a:p>
            <a:pPr marL="457200" lvl="1" indent="-457200">
              <a:buFont typeface="+mj-lt"/>
              <a:buAutoNum type="arabicPeriod"/>
              <a:defRPr/>
            </a:pPr>
            <a:r>
              <a:rPr lang="en-US" dirty="0"/>
              <a:t>Collect relevant information.</a:t>
            </a:r>
          </a:p>
          <a:p>
            <a:pPr marL="457200" lvl="1" indent="-457200">
              <a:buFont typeface="+mj-lt"/>
              <a:buAutoNum type="arabicPeriod"/>
              <a:defRPr/>
            </a:pPr>
            <a:r>
              <a:rPr lang="en-US" dirty="0"/>
              <a:t>Interview complainant.</a:t>
            </a:r>
          </a:p>
          <a:p>
            <a:pPr marL="457200" lvl="1" indent="-457200">
              <a:buFont typeface="+mj-lt"/>
              <a:buAutoNum type="arabicPeriod"/>
              <a:defRPr/>
            </a:pPr>
            <a:r>
              <a:rPr lang="en-US" dirty="0"/>
              <a:t>Interview respondent.</a:t>
            </a:r>
          </a:p>
          <a:p>
            <a:pPr marL="457200" lvl="1" indent="-457200">
              <a:buFont typeface="+mj-lt"/>
              <a:buAutoNum type="arabicPeriod"/>
              <a:defRPr/>
            </a:pPr>
            <a:r>
              <a:rPr lang="en-US" dirty="0"/>
              <a:t>Interview relevant witnesses.</a:t>
            </a:r>
          </a:p>
          <a:p>
            <a:pPr marL="457200" lvl="1" indent="-457200">
              <a:buFont typeface="+mj-lt"/>
              <a:buAutoNum type="arabicPeriod"/>
              <a:defRPr/>
            </a:pPr>
            <a:r>
              <a:rPr lang="en-US" dirty="0"/>
              <a:t>Follow up with complainant and respondent.</a:t>
            </a:r>
          </a:p>
          <a:p>
            <a:pPr marL="457200" lvl="1" indent="-457200">
              <a:buFont typeface="+mj-lt"/>
              <a:buAutoNum type="arabicPeriod"/>
              <a:defRPr/>
            </a:pPr>
            <a:r>
              <a:rPr lang="en-US" dirty="0"/>
              <a:t>Prepare report</a:t>
            </a:r>
          </a:p>
        </p:txBody>
      </p:sp>
    </p:spTree>
    <p:extLst>
      <p:ext uri="{BB962C8B-B14F-4D97-AF65-F5344CB8AC3E}">
        <p14:creationId xmlns:p14="http://schemas.microsoft.com/office/powerpoint/2010/main" val="297996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0"/>
            <a:ext cx="10515600" cy="1325563"/>
          </a:xfrm>
        </p:spPr>
        <p:txBody>
          <a:bodyPr/>
          <a:lstStyle/>
          <a:p>
            <a:r>
              <a:rPr altLang="en-US" b="1" dirty="0"/>
              <a:t>Interviewing </a:t>
            </a:r>
            <a:r>
              <a:rPr lang="en-US" altLang="en-US" b="1" dirty="0"/>
              <a:t>Guidelines</a:t>
            </a:r>
            <a:endParaRPr altLang="en-US" b="1" dirty="0"/>
          </a:p>
        </p:txBody>
      </p:sp>
      <p:sp>
        <p:nvSpPr>
          <p:cNvPr id="5" name="Content Placeholder 2"/>
          <p:cNvSpPr txBox="1">
            <a:spLocks/>
          </p:cNvSpPr>
          <p:nvPr/>
        </p:nvSpPr>
        <p:spPr bwMode="auto">
          <a:xfrm>
            <a:off x="457199" y="1544595"/>
            <a:ext cx="10270273" cy="4684886"/>
          </a:xfrm>
          <a:prstGeom prst="rect">
            <a:avLst/>
          </a:prstGeom>
          <a:noFill/>
          <a:ln w="9525">
            <a:noFill/>
            <a:miter lim="800000"/>
            <a:headEnd/>
            <a:tailEnd/>
          </a:ln>
          <a:effectLst/>
        </p:spPr>
        <p:txBody>
          <a:bodyPr/>
          <a:lstStyle>
            <a:lvl1pPr marL="342900" indent="-342900" algn="l" rtl="0" fontAlgn="base">
              <a:spcBef>
                <a:spcPct val="20000"/>
              </a:spcBef>
              <a:spcAft>
                <a:spcPct val="0"/>
              </a:spcAft>
              <a:buSzPct val="80000"/>
              <a:buChar char="•"/>
              <a:defRPr sz="28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Char char="–"/>
              <a:defRPr sz="2400">
                <a:solidFill>
                  <a:schemeClr val="tx1"/>
                </a:solidFill>
                <a:latin typeface="Calibri" panose="020F0502020204030204" pitchFamily="34" charset="0"/>
              </a:defRPr>
            </a:lvl2pPr>
            <a:lvl3pPr marL="1143000" indent="-228600" algn="l" rtl="0" fontAlgn="base">
              <a:spcBef>
                <a:spcPct val="20000"/>
              </a:spcBef>
              <a:spcAft>
                <a:spcPct val="0"/>
              </a:spcAft>
              <a:buChar char="•"/>
              <a:defRPr sz="2000">
                <a:solidFill>
                  <a:schemeClr val="tx1"/>
                </a:solidFill>
                <a:latin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sz="28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Opening and closing statements.</a:t>
            </a:r>
          </a:p>
          <a:p>
            <a:pPr marL="765810" marR="0" lvl="2" indent="-182880" algn="l" defTabSz="914400" rtl="0" eaLnBrk="1" fontAlgn="base" latinLnBrk="0" hangingPunct="1">
              <a:lnSpc>
                <a:spcPct val="100000"/>
              </a:lnSpc>
              <a:spcBef>
                <a:spcPts val="1200"/>
              </a:spcBef>
              <a:spcAft>
                <a:spcPct val="0"/>
              </a:spcAft>
              <a:buClrTx/>
              <a:buSzPct val="80000"/>
              <a:buFontTx/>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“I’m here to look into some allegations that have been made.”</a:t>
            </a:r>
          </a:p>
          <a:p>
            <a:pPr marL="765810" marR="0" lvl="2" indent="-182880" algn="l" defTabSz="914400" rtl="0" eaLnBrk="1" fontAlgn="base" latinLnBrk="0" hangingPunct="1">
              <a:lnSpc>
                <a:spcPct val="100000"/>
              </a:lnSpc>
              <a:spcBef>
                <a:spcPts val="1200"/>
              </a:spcBef>
              <a:spcAft>
                <a:spcPct val="0"/>
              </a:spcAft>
              <a:buClrTx/>
              <a:buSzPct val="80000"/>
              <a:buFontTx/>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“I want to understand what you have seen or heard.”</a:t>
            </a:r>
          </a:p>
          <a:p>
            <a:pPr marL="765810" marR="0" lvl="2" indent="-182880" algn="l" defTabSz="914400" rtl="0" eaLnBrk="1" fontAlgn="base" latinLnBrk="0" hangingPunct="1">
              <a:lnSpc>
                <a:spcPct val="100000"/>
              </a:lnSpc>
              <a:spcBef>
                <a:spcPts val="1200"/>
              </a:spcBef>
              <a:spcAft>
                <a:spcPct val="0"/>
              </a:spcAft>
              <a:buClrTx/>
              <a:buSzPct val="80000"/>
              <a:buFontTx/>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Limited confidentiality (need to know for purposes of conducting  investigation and taking corrective action, if necessary).</a:t>
            </a:r>
          </a:p>
          <a:p>
            <a:pPr marL="765810" marR="0" lvl="2" indent="-182880" algn="l" defTabSz="914400" rtl="0" eaLnBrk="1" fontAlgn="base" latinLnBrk="0" hangingPunct="1">
              <a:lnSpc>
                <a:spcPct val="100000"/>
              </a:lnSpc>
              <a:spcBef>
                <a:spcPts val="1200"/>
              </a:spcBef>
              <a:spcAft>
                <a:spcPct val="0"/>
              </a:spcAft>
              <a:buClrTx/>
              <a:buSzPct val="80000"/>
              <a:buFontTx/>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Anti-retaliation.</a:t>
            </a:r>
            <a:endParaRPr kumimoji="0" lang="en-US" sz="24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endParaRPr>
          </a:p>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sz="28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Treat interviewee with dignity.</a:t>
            </a:r>
          </a:p>
        </p:txBody>
      </p:sp>
    </p:spTree>
    <p:extLst>
      <p:ext uri="{BB962C8B-B14F-4D97-AF65-F5344CB8AC3E}">
        <p14:creationId xmlns:p14="http://schemas.microsoft.com/office/powerpoint/2010/main" val="655707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10515600" cy="1325563"/>
          </a:xfrm>
        </p:spPr>
        <p:txBody>
          <a:bodyPr/>
          <a:lstStyle/>
          <a:p>
            <a:r>
              <a:rPr altLang="en-US" b="1" dirty="0"/>
              <a:t>Interviewing </a:t>
            </a:r>
            <a:r>
              <a:rPr lang="en-US" altLang="en-US" b="1" dirty="0"/>
              <a:t>Guidelines</a:t>
            </a:r>
            <a:endParaRPr altLang="en-US" b="1" dirty="0"/>
          </a:p>
        </p:txBody>
      </p:sp>
      <p:sp>
        <p:nvSpPr>
          <p:cNvPr id="5" name="Content Placeholder 2"/>
          <p:cNvSpPr txBox="1">
            <a:spLocks/>
          </p:cNvSpPr>
          <p:nvPr/>
        </p:nvSpPr>
        <p:spPr bwMode="auto">
          <a:xfrm>
            <a:off x="590308" y="1233487"/>
            <a:ext cx="10763492" cy="4876800"/>
          </a:xfrm>
          <a:prstGeom prst="rect">
            <a:avLst/>
          </a:prstGeom>
          <a:noFill/>
          <a:ln w="9525">
            <a:noFill/>
            <a:miter lim="800000"/>
            <a:headEnd/>
            <a:tailEnd/>
          </a:ln>
          <a:effectLst/>
        </p:spPr>
        <p:txBody>
          <a:bodyPr/>
          <a:lstStyle>
            <a:lvl1pPr marL="342900" indent="-342900" algn="l" rtl="0" fontAlgn="base">
              <a:spcBef>
                <a:spcPct val="20000"/>
              </a:spcBef>
              <a:spcAft>
                <a:spcPct val="0"/>
              </a:spcAft>
              <a:buSzPct val="80000"/>
              <a:buChar char="•"/>
              <a:defRPr sz="28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Char char="–"/>
              <a:defRPr sz="2400">
                <a:solidFill>
                  <a:schemeClr val="tx1"/>
                </a:solidFill>
                <a:latin typeface="Calibri" panose="020F0502020204030204" pitchFamily="34" charset="0"/>
              </a:defRPr>
            </a:lvl2pPr>
            <a:lvl3pPr marL="1143000" indent="-228600" algn="l" rtl="0" fontAlgn="base">
              <a:spcBef>
                <a:spcPct val="20000"/>
              </a:spcBef>
              <a:spcAft>
                <a:spcPct val="0"/>
              </a:spcAft>
              <a:buChar char="•"/>
              <a:defRPr sz="2000">
                <a:solidFill>
                  <a:schemeClr val="tx1"/>
                </a:solidFill>
                <a:latin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sz="26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Questions</a:t>
            </a:r>
          </a:p>
          <a:p>
            <a:pPr marL="1200150" marR="0" lvl="3" indent="-342900" algn="l" defTabSz="914400" rtl="0" eaLnBrk="1" fontAlgn="base" latinLnBrk="0" hangingPunct="1">
              <a:lnSpc>
                <a:spcPct val="100000"/>
              </a:lnSpc>
              <a:spcBef>
                <a:spcPts val="6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Open-ended and broad, not leading</a:t>
            </a:r>
          </a:p>
          <a:p>
            <a:pPr marL="1200150" marR="0" lvl="3" indent="-342900" algn="l" defTabSz="914400" rtl="0" eaLnBrk="1" fontAlgn="base" latinLnBrk="0" hangingPunct="1">
              <a:lnSpc>
                <a:spcPct val="100000"/>
              </a:lnSpc>
              <a:spcBef>
                <a:spcPts val="6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Chronological </a:t>
            </a:r>
          </a:p>
          <a:p>
            <a:pPr marL="1200150" marR="0" lvl="3" indent="-342900" algn="l" defTabSz="914400" rtl="0" eaLnBrk="1" fontAlgn="base" latinLnBrk="0" hangingPunct="1">
              <a:lnSpc>
                <a:spcPct val="100000"/>
              </a:lnSpc>
              <a:spcBef>
                <a:spcPts val="6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Tough or embarrassing questions</a:t>
            </a:r>
          </a:p>
          <a:p>
            <a:pPr marL="1200150" marR="0" lvl="3" indent="-342900" algn="l" defTabSz="914400" rtl="0" eaLnBrk="1" fontAlgn="base" latinLnBrk="0" hangingPunct="1">
              <a:lnSpc>
                <a:spcPct val="100000"/>
              </a:lnSpc>
              <a:spcBef>
                <a:spcPts val="6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Then go to specifics</a:t>
            </a:r>
          </a:p>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sz="26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Allow silence.</a:t>
            </a:r>
          </a:p>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altLang="en-US" sz="26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Look for contradictions.</a:t>
            </a:r>
          </a:p>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altLang="en-US" sz="26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Evaluate body language.</a:t>
            </a:r>
          </a:p>
          <a:p>
            <a:pPr marL="514350" marR="0" lvl="0" indent="-457200" algn="l" defTabSz="914400" rtl="0" eaLnBrk="1" fontAlgn="base" latinLnBrk="0" hangingPunct="1">
              <a:lnSpc>
                <a:spcPct val="100000"/>
              </a:lnSpc>
              <a:spcBef>
                <a:spcPts val="1200"/>
              </a:spcBef>
              <a:spcAft>
                <a:spcPct val="0"/>
              </a:spcAft>
              <a:buClrTx/>
              <a:buSzPct val="80000"/>
              <a:buFontTx/>
              <a:buChar char="•"/>
              <a:tabLst/>
              <a:defRPr/>
            </a:pPr>
            <a:r>
              <a:rPr kumimoji="0" lang="en-US" altLang="en-US" sz="26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Consider the interviewee’s motives.</a:t>
            </a:r>
          </a:p>
          <a:p>
            <a:pPr marL="514350" marR="0" lvl="0" indent="-457200" algn="l" defTabSz="914400" rtl="0" eaLnBrk="1" fontAlgn="base" latinLnBrk="0" hangingPunct="1">
              <a:lnSpc>
                <a:spcPct val="100000"/>
              </a:lnSpc>
              <a:spcBef>
                <a:spcPts val="1200"/>
              </a:spcBef>
              <a:spcAft>
                <a:spcPct val="0"/>
              </a:spcAft>
              <a:buClrTx/>
              <a:buSzPct val="80000"/>
              <a:buFontTx/>
              <a:buChar char="•"/>
              <a:tabLst/>
              <a:defRPr/>
            </a:pPr>
            <a:r>
              <a:rPr kumimoji="0" lang="en-US" altLang="en-US" sz="26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Be curious.  Leave no questions unanswered.</a:t>
            </a:r>
          </a:p>
          <a:p>
            <a:pPr marL="182880" marR="0" lvl="0" indent="-182880" algn="l" defTabSz="914400" rtl="0" eaLnBrk="1" fontAlgn="base" latinLnBrk="0" hangingPunct="1">
              <a:lnSpc>
                <a:spcPct val="100000"/>
              </a:lnSpc>
              <a:spcBef>
                <a:spcPts val="0"/>
              </a:spcBef>
              <a:spcAft>
                <a:spcPct val="0"/>
              </a:spcAft>
              <a:buClrTx/>
              <a:buSzPct val="80000"/>
              <a:buFontTx/>
              <a:buChar char="•"/>
              <a:tabLst/>
              <a:defRPr/>
            </a:pPr>
            <a:endParaRPr kumimoji="0" lang="en-US" sz="2300" b="0" i="0" u="none" strike="noStrike" kern="0" cap="none" spc="0" normalizeH="0" baseline="0" noProof="0" dirty="0">
              <a:ln>
                <a:noFill/>
              </a:ln>
              <a:solidFill>
                <a:prstClr val="black"/>
              </a:solidFill>
              <a:effectLst/>
              <a:uLnTx/>
              <a:uFillTx/>
              <a:latin typeface="Calibri" panose="020F0502020204030204" pitchFamily="34" charset="0"/>
              <a:ea typeface="+mn-ea"/>
              <a:cs typeface="+mn-cs"/>
            </a:endParaRPr>
          </a:p>
          <a:p>
            <a:pPr marL="182880" marR="0" lvl="0" indent="-182880" algn="l" defTabSz="914400" rtl="0" eaLnBrk="1" fontAlgn="base" latinLnBrk="0" hangingPunct="1">
              <a:lnSpc>
                <a:spcPct val="100000"/>
              </a:lnSpc>
              <a:spcBef>
                <a:spcPts val="0"/>
              </a:spcBef>
              <a:spcAft>
                <a:spcPct val="0"/>
              </a:spcAft>
              <a:buClrTx/>
              <a:buSzPct val="80000"/>
              <a:buFontTx/>
              <a:buChar char="•"/>
              <a:tabLst/>
              <a:defRPr/>
            </a:pPr>
            <a:endParaRPr kumimoji="0" lang="en-US" sz="2300" b="0" i="0" u="none" strike="noStrike" kern="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617040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10515600" cy="1325563"/>
          </a:xfrm>
        </p:spPr>
        <p:txBody>
          <a:bodyPr/>
          <a:lstStyle/>
          <a:p>
            <a:r>
              <a:rPr altLang="en-US" b="1" dirty="0"/>
              <a:t>Interviewing </a:t>
            </a:r>
            <a:r>
              <a:rPr lang="en-US" altLang="en-US" b="1" dirty="0"/>
              <a:t>Guidelines</a:t>
            </a:r>
            <a:endParaRPr altLang="en-US" b="1" dirty="0"/>
          </a:p>
        </p:txBody>
      </p:sp>
      <p:sp>
        <p:nvSpPr>
          <p:cNvPr id="5" name="Content Placeholder 2"/>
          <p:cNvSpPr txBox="1">
            <a:spLocks/>
          </p:cNvSpPr>
          <p:nvPr/>
        </p:nvSpPr>
        <p:spPr bwMode="auto">
          <a:xfrm>
            <a:off x="590308" y="1233488"/>
            <a:ext cx="9688011" cy="4876800"/>
          </a:xfrm>
          <a:prstGeom prst="rect">
            <a:avLst/>
          </a:prstGeom>
          <a:noFill/>
          <a:ln w="9525">
            <a:noFill/>
            <a:miter lim="800000"/>
            <a:headEnd/>
            <a:tailEnd/>
          </a:ln>
          <a:effectLst/>
        </p:spPr>
        <p:txBody>
          <a:bodyPr/>
          <a:lstStyle>
            <a:lvl1pPr marL="342900" indent="-342900" algn="l" rtl="0" fontAlgn="base">
              <a:spcBef>
                <a:spcPct val="20000"/>
              </a:spcBef>
              <a:spcAft>
                <a:spcPct val="0"/>
              </a:spcAft>
              <a:buSzPct val="80000"/>
              <a:buChar char="•"/>
              <a:defRPr sz="28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Char char="–"/>
              <a:defRPr sz="2400">
                <a:solidFill>
                  <a:schemeClr val="tx1"/>
                </a:solidFill>
                <a:latin typeface="Calibri" panose="020F0502020204030204" pitchFamily="34" charset="0"/>
              </a:defRPr>
            </a:lvl2pPr>
            <a:lvl3pPr marL="1143000" indent="-228600" algn="l" rtl="0" fontAlgn="base">
              <a:spcBef>
                <a:spcPct val="20000"/>
              </a:spcBef>
              <a:spcAft>
                <a:spcPct val="0"/>
              </a:spcAft>
              <a:buChar char="•"/>
              <a:defRPr sz="2000">
                <a:solidFill>
                  <a:schemeClr val="tx1"/>
                </a:solidFill>
                <a:latin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l" defTabSz="914400" rtl="0" eaLnBrk="1" fontAlgn="base" latinLnBrk="0" hangingPunct="1">
              <a:lnSpc>
                <a:spcPct val="100000"/>
              </a:lnSpc>
              <a:spcBef>
                <a:spcPts val="0"/>
              </a:spcBef>
              <a:spcAft>
                <a:spcPct val="0"/>
              </a:spcAft>
              <a:buClrTx/>
              <a:buSzPct val="80000"/>
              <a:buFontTx/>
              <a:buNone/>
              <a:tabLst/>
              <a:defRPr/>
            </a:pPr>
            <a:endParaRPr kumimoji="0" lang="en-US" sz="2300" b="0" i="0" u="none" strike="noStrike" kern="0" cap="none" spc="0" normalizeH="0" baseline="0" noProof="0" dirty="0">
              <a:ln>
                <a:noFill/>
              </a:ln>
              <a:solidFill>
                <a:prstClr val="black"/>
              </a:solidFill>
              <a:effectLst/>
              <a:uLnTx/>
              <a:uFillTx/>
              <a:latin typeface="Calibri" panose="020F0502020204030204" pitchFamily="34" charset="0"/>
              <a:ea typeface="+mn-ea"/>
              <a:cs typeface="+mn-cs"/>
            </a:endParaRPr>
          </a:p>
          <a:p>
            <a:pPr marL="342900" marR="0" lvl="0" indent="-342900" algn="l" defTabSz="914400" rtl="0" eaLnBrk="1" fontAlgn="base" latinLnBrk="0" hangingPunct="1">
              <a:lnSpc>
                <a:spcPct val="100000"/>
              </a:lnSpc>
              <a:spcBef>
                <a:spcPts val="1200"/>
              </a:spcBef>
              <a:spcAft>
                <a:spcPct val="0"/>
              </a:spcAft>
              <a:buClrTx/>
              <a:buSzPct val="80000"/>
              <a:buFontTx/>
              <a:buChar char="•"/>
              <a:tabLst/>
              <a:defRPr/>
            </a:pPr>
            <a:r>
              <a:rPr kumimoji="0" lang="en-US" sz="2800" b="0" i="0" u="none" strike="noStrike" kern="0" cap="none" spc="0" normalizeH="0" baseline="0" noProof="0" dirty="0">
                <a:ln>
                  <a:noFill/>
                </a:ln>
                <a:solidFill>
                  <a:prstClr val="black"/>
                </a:solidFill>
                <a:effectLst/>
                <a:uLnTx/>
                <a:uFillTx/>
                <a:latin typeface="Calibri body"/>
                <a:ea typeface="+mn-ea"/>
                <a:cs typeface="Helvetica" panose="020B0604020202020204" pitchFamily="34" charset="0"/>
              </a:rPr>
              <a:t>Review notes and documentation issues.</a:t>
            </a:r>
          </a:p>
          <a:p>
            <a:pPr marL="342900" marR="0" lvl="0" indent="-342900" algn="l" defTabSz="914400" rtl="0" eaLnBrk="1" fontAlgn="base" latinLnBrk="0" hangingPunct="1">
              <a:lnSpc>
                <a:spcPct val="100000"/>
              </a:lnSpc>
              <a:spcBef>
                <a:spcPts val="1200"/>
              </a:spcBef>
              <a:spcAft>
                <a:spcPct val="0"/>
              </a:spcAft>
              <a:buClrTx/>
              <a:buSzPct val="80000"/>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Provide adequate time.</a:t>
            </a:r>
          </a:p>
          <a:p>
            <a:pPr marL="342900" marR="0" lvl="0" indent="-342900" algn="l" defTabSz="914400" rtl="0" eaLnBrk="1" fontAlgn="base" latinLnBrk="0" hangingPunct="1">
              <a:lnSpc>
                <a:spcPct val="100000"/>
              </a:lnSpc>
              <a:spcBef>
                <a:spcPts val="1200"/>
              </a:spcBef>
              <a:spcAft>
                <a:spcPct val="0"/>
              </a:spcAft>
              <a:buClrTx/>
              <a:buSzPct val="80000"/>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Ask witnesses about other witnesses.</a:t>
            </a:r>
          </a:p>
          <a:p>
            <a:pPr marL="342900" marR="0" lvl="0" indent="-342900" algn="l" defTabSz="914400" rtl="0" eaLnBrk="1" fontAlgn="base" latinLnBrk="0" hangingPunct="1">
              <a:lnSpc>
                <a:spcPct val="100000"/>
              </a:lnSpc>
              <a:spcBef>
                <a:spcPts val="1200"/>
              </a:spcBef>
              <a:spcAft>
                <a:spcPct val="0"/>
              </a:spcAft>
              <a:buClrTx/>
              <a:buSzPct val="80000"/>
              <a:buFont typeface="Arial" panose="020B0604020202020204" pitchFamily="34" charset="0"/>
              <a:buChar char="•"/>
              <a:tabLst/>
              <a:defRPr/>
            </a:pPr>
            <a:r>
              <a:rPr kumimoji="0" lang="en-US" altLang="en-US" sz="2800" b="0" i="0" u="none" strike="noStrike" kern="1200" cap="none" spc="0" normalizeH="0" baseline="0" noProof="0" dirty="0">
                <a:ln>
                  <a:noFill/>
                </a:ln>
                <a:solidFill>
                  <a:prstClr val="black"/>
                </a:solidFill>
                <a:effectLst/>
                <a:uLnTx/>
                <a:uFillTx/>
                <a:latin typeface="Calibri body"/>
                <a:ea typeface="+mn-ea"/>
                <a:cs typeface="Helvetica" panose="020B0604020202020204" pitchFamily="34" charset="0"/>
              </a:rPr>
              <a:t>Take notes.   </a:t>
            </a:r>
            <a:endParaRPr kumimoji="0" lang="en-US" sz="2800" b="0" i="0" u="none" strike="noStrike" kern="0" cap="none" spc="0" normalizeH="0" baseline="0" noProof="0" dirty="0">
              <a:ln>
                <a:noFill/>
              </a:ln>
              <a:solidFill>
                <a:prstClr val="black"/>
              </a:solidFill>
              <a:effectLst/>
              <a:uLnTx/>
              <a:uFillTx/>
              <a:latin typeface="Calibri body"/>
              <a:ea typeface="+mn-ea"/>
              <a:cs typeface="+mn-cs"/>
            </a:endParaRPr>
          </a:p>
          <a:p>
            <a:pPr marL="182880" marR="0" lvl="0" indent="-182880" algn="l" defTabSz="914400" rtl="0" eaLnBrk="1" fontAlgn="base" latinLnBrk="0" hangingPunct="1">
              <a:lnSpc>
                <a:spcPct val="100000"/>
              </a:lnSpc>
              <a:spcBef>
                <a:spcPts val="0"/>
              </a:spcBef>
              <a:spcAft>
                <a:spcPct val="0"/>
              </a:spcAft>
              <a:buClrTx/>
              <a:buSzPct val="80000"/>
              <a:buFontTx/>
              <a:buChar char="•"/>
              <a:tabLst/>
              <a:defRPr/>
            </a:pPr>
            <a:endParaRPr kumimoji="0" lang="en-US" sz="2300" b="0" i="0" u="none" strike="noStrike" kern="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01305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6335"/>
            <a:ext cx="10515600" cy="1325563"/>
          </a:xfrm>
        </p:spPr>
        <p:txBody>
          <a:bodyPr/>
          <a:lstStyle/>
          <a:p>
            <a:r>
              <a:rPr altLang="en-US" b="1" dirty="0"/>
              <a:t>Interviewing </a:t>
            </a:r>
            <a:r>
              <a:rPr lang="en-US" altLang="en-US" b="1" dirty="0"/>
              <a:t>Guidelines</a:t>
            </a:r>
            <a:endParaRPr altLang="en-US" b="1" dirty="0"/>
          </a:p>
        </p:txBody>
      </p:sp>
      <p:sp>
        <p:nvSpPr>
          <p:cNvPr id="23555" name="Content Placeholder 2"/>
          <p:cNvSpPr txBox="1">
            <a:spLocks/>
          </p:cNvSpPr>
          <p:nvPr/>
        </p:nvSpPr>
        <p:spPr bwMode="auto">
          <a:xfrm>
            <a:off x="897037" y="1312083"/>
            <a:ext cx="7543801"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defRPr sz="3200">
                <a:solidFill>
                  <a:srgbClr val="17375E"/>
                </a:solidFill>
                <a:latin typeface="Arial" panose="020B0604020202020204" pitchFamily="34" charset="0"/>
                <a:cs typeface="Arial" panose="020B0604020202020204" pitchFamily="34" charset="0"/>
              </a:defRPr>
            </a:lvl1pPr>
            <a:lvl2pPr marL="182563" indent="-182563">
              <a:spcBef>
                <a:spcPct val="20000"/>
              </a:spcBef>
              <a:buFont typeface="Arial" panose="020B0604020202020204" pitchFamily="34" charset="0"/>
              <a:buChar char="–"/>
              <a:defRPr sz="2800">
                <a:solidFill>
                  <a:srgbClr val="17375E"/>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600">
                <a:solidFill>
                  <a:srgbClr val="17375E"/>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400">
                <a:solidFill>
                  <a:srgbClr val="17375E"/>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17375E"/>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lnSpc>
                <a:spcPct val="100000"/>
              </a:lnSpc>
              <a:spcBef>
                <a:spcPts val="1200"/>
              </a:spcBef>
              <a:spcAft>
                <a:spcPts val="0"/>
              </a:spcAft>
              <a:buClrTx/>
              <a:buSzTx/>
              <a:buFontTx/>
              <a:buNone/>
              <a:tabLst/>
              <a:defRPr/>
            </a:pPr>
            <a:endParaRPr kumimoji="0" lang="en-US" sz="3200" b="0" i="0" u="none" strike="noStrike" kern="0" cap="none" spc="0" normalizeH="0" baseline="0" noProof="0" dirty="0">
              <a:ln>
                <a:noFill/>
              </a:ln>
              <a:solidFill>
                <a:srgbClr val="17375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3200" b="0" i="0" u="none" strike="noStrike" kern="0" cap="none" spc="0" normalizeH="0" baseline="0" noProof="0" dirty="0">
                <a:ln>
                  <a:noFill/>
                </a:ln>
                <a:solidFill>
                  <a:prstClr val="black"/>
                </a:solidFill>
                <a:effectLst/>
                <a:uLnTx/>
                <a:uFillTx/>
                <a:latin typeface="Calibri body"/>
                <a:ea typeface="+mn-ea"/>
                <a:cs typeface="Arial" panose="020B0604020202020204" pitchFamily="34" charset="0"/>
              </a:rPr>
              <a:t>Closing Statement</a:t>
            </a:r>
          </a:p>
          <a:p>
            <a:pPr marL="582930" marR="0" lvl="1" indent="-182880" algn="l" defTabSz="914400" rtl="0" eaLnBrk="1" fontAlgn="auto" latinLnBrk="0" hangingPunct="1">
              <a:lnSpc>
                <a:spcPct val="100000"/>
              </a:lnSpc>
              <a:spcBef>
                <a:spcPts val="1200"/>
              </a:spcBef>
              <a:spcAft>
                <a:spcPts val="0"/>
              </a:spcAft>
              <a:buClrTx/>
              <a:buSzPct val="80000"/>
              <a:buFontTx/>
              <a:buChar char="•"/>
              <a:tabLst/>
              <a:defRPr/>
            </a:pPr>
            <a:r>
              <a:rPr kumimoji="0" lang="en-US" sz="2600" b="0" i="0" u="none" strike="noStrike" kern="0" cap="none" spc="0" normalizeH="0" baseline="0" noProof="0" dirty="0">
                <a:ln>
                  <a:noFill/>
                </a:ln>
                <a:solidFill>
                  <a:prstClr val="black"/>
                </a:solidFill>
                <a:effectLst/>
                <a:uLnTx/>
                <a:uFillTx/>
                <a:latin typeface="Calibri body"/>
                <a:ea typeface="+mn-ea"/>
                <a:cs typeface="Arial" panose="020B0604020202020204" pitchFamily="34" charset="0"/>
              </a:rPr>
              <a:t>Anything else I should know?</a:t>
            </a:r>
          </a:p>
          <a:p>
            <a:pPr marL="582930" marR="0" lvl="1" indent="-182880" algn="l" defTabSz="914400" rtl="0" eaLnBrk="1" fontAlgn="auto" latinLnBrk="0" hangingPunct="1">
              <a:lnSpc>
                <a:spcPct val="100000"/>
              </a:lnSpc>
              <a:spcBef>
                <a:spcPts val="1200"/>
              </a:spcBef>
              <a:spcAft>
                <a:spcPts val="0"/>
              </a:spcAft>
              <a:buClrTx/>
              <a:buSzPct val="80000"/>
              <a:buFontTx/>
              <a:buChar char="•"/>
              <a:tabLst/>
              <a:defRPr/>
            </a:pPr>
            <a:r>
              <a:rPr kumimoji="0" lang="en-US" sz="2600" b="0" i="0" u="none" strike="noStrike" kern="0" cap="none" spc="0" normalizeH="0" baseline="0" noProof="0" dirty="0">
                <a:ln>
                  <a:noFill/>
                </a:ln>
                <a:solidFill>
                  <a:prstClr val="black"/>
                </a:solidFill>
                <a:effectLst/>
                <a:uLnTx/>
                <a:uFillTx/>
                <a:latin typeface="Calibri body"/>
                <a:ea typeface="+mn-ea"/>
                <a:cs typeface="Arial" panose="020B0604020202020204" pitchFamily="34" charset="0"/>
              </a:rPr>
              <a:t>Any other documents I should review?</a:t>
            </a:r>
          </a:p>
          <a:p>
            <a:pPr marL="582930" marR="0" lvl="1" indent="-182880" algn="l" defTabSz="914400" rtl="0" eaLnBrk="1" fontAlgn="auto" latinLnBrk="0" hangingPunct="1">
              <a:lnSpc>
                <a:spcPct val="100000"/>
              </a:lnSpc>
              <a:spcBef>
                <a:spcPts val="1200"/>
              </a:spcBef>
              <a:spcAft>
                <a:spcPts val="0"/>
              </a:spcAft>
              <a:buClrTx/>
              <a:buSzPct val="80000"/>
              <a:buFontTx/>
              <a:buChar char="•"/>
              <a:tabLst/>
              <a:defRPr/>
            </a:pPr>
            <a:r>
              <a:rPr kumimoji="0" lang="en-US" sz="2600" b="0" i="0" u="none" strike="noStrike" kern="0" cap="none" spc="0" normalizeH="0" baseline="0" noProof="0" dirty="0">
                <a:ln>
                  <a:noFill/>
                </a:ln>
                <a:solidFill>
                  <a:prstClr val="black"/>
                </a:solidFill>
                <a:effectLst/>
                <a:uLnTx/>
                <a:uFillTx/>
                <a:latin typeface="Calibri body"/>
                <a:ea typeface="+mn-ea"/>
                <a:cs typeface="Arial" panose="020B0604020202020204" pitchFamily="34" charset="0"/>
              </a:rPr>
              <a:t>Anyone else I should speak with?</a:t>
            </a:r>
          </a:p>
          <a:p>
            <a:pPr marL="182563" marR="0" lvl="1" indent="-182563" algn="l" defTabSz="914400" rtl="0" eaLnBrk="1" fontAlgn="auto" latinLnBrk="0" hangingPunct="1">
              <a:lnSpc>
                <a:spcPct val="100000"/>
              </a:lnSpc>
              <a:spcBef>
                <a:spcPct val="0"/>
              </a:spcBef>
              <a:spcAft>
                <a:spcPts val="0"/>
              </a:spcAft>
              <a:buClrTx/>
              <a:buSzTx/>
              <a:buFontTx/>
              <a:buChar char="–"/>
              <a:tabLst/>
              <a:defRPr/>
            </a:pPr>
            <a:endParaRPr kumimoji="0" lang="en-US" altLang="en-US" sz="25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38589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1BFDB-BF42-4538-851F-4CF3FB3CCA76}"/>
              </a:ext>
            </a:extLst>
          </p:cNvPr>
          <p:cNvSpPr>
            <a:spLocks noGrp="1"/>
          </p:cNvSpPr>
          <p:nvPr>
            <p:ph type="title"/>
          </p:nvPr>
        </p:nvSpPr>
        <p:spPr>
          <a:xfrm>
            <a:off x="0" y="18255"/>
            <a:ext cx="10515600" cy="1325563"/>
          </a:xfrm>
        </p:spPr>
        <p:txBody>
          <a:bodyPr/>
          <a:lstStyle/>
          <a:p>
            <a:r>
              <a:rPr lang="en-US" dirty="0"/>
              <a:t>Availability for Hearing</a:t>
            </a:r>
          </a:p>
        </p:txBody>
      </p:sp>
      <p:sp>
        <p:nvSpPr>
          <p:cNvPr id="3" name="Content Placeholder 2">
            <a:extLst>
              <a:ext uri="{FF2B5EF4-FFF2-40B4-BE49-F238E27FC236}">
                <a16:creationId xmlns:a16="http://schemas.microsoft.com/office/drawing/2014/main" id="{FCC8504D-65FB-4907-80BA-3B33698F800B}"/>
              </a:ext>
            </a:extLst>
          </p:cNvPr>
          <p:cNvSpPr>
            <a:spLocks noGrp="1"/>
          </p:cNvSpPr>
          <p:nvPr>
            <p:ph idx="1"/>
          </p:nvPr>
        </p:nvSpPr>
        <p:spPr/>
        <p:txBody>
          <a:bodyPr/>
          <a:lstStyle/>
          <a:p>
            <a:r>
              <a:rPr lang="en-US" dirty="0"/>
              <a:t>The investigator should be present or available during the hearing</a:t>
            </a:r>
          </a:p>
        </p:txBody>
      </p:sp>
    </p:spTree>
    <p:extLst>
      <p:ext uri="{BB962C8B-B14F-4D97-AF65-F5344CB8AC3E}">
        <p14:creationId xmlns:p14="http://schemas.microsoft.com/office/powerpoint/2010/main" val="1705153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3320-04FF-4CBE-9F49-F486ED6A3394}"/>
              </a:ext>
            </a:extLst>
          </p:cNvPr>
          <p:cNvSpPr>
            <a:spLocks noGrp="1"/>
          </p:cNvSpPr>
          <p:nvPr>
            <p:ph type="ctrTitle"/>
          </p:nvPr>
        </p:nvSpPr>
        <p:spPr/>
        <p:txBody>
          <a:bodyPr/>
          <a:lstStyle/>
          <a:p>
            <a:r>
              <a:rPr lang="en-US" dirty="0"/>
              <a:t>Final Questions?</a:t>
            </a:r>
          </a:p>
        </p:txBody>
      </p:sp>
    </p:spTree>
    <p:extLst>
      <p:ext uri="{BB962C8B-B14F-4D97-AF65-F5344CB8AC3E}">
        <p14:creationId xmlns:p14="http://schemas.microsoft.com/office/powerpoint/2010/main" val="3162732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C04CE-905E-4DA8-81D0-9E5D3EDA3320}"/>
              </a:ext>
            </a:extLst>
          </p:cNvPr>
          <p:cNvSpPr>
            <a:spLocks noGrp="1"/>
          </p:cNvSpPr>
          <p:nvPr>
            <p:ph type="title"/>
          </p:nvPr>
        </p:nvSpPr>
        <p:spPr>
          <a:xfrm>
            <a:off x="0" y="18255"/>
            <a:ext cx="10515600" cy="1325563"/>
          </a:xfrm>
        </p:spPr>
        <p:txBody>
          <a:bodyPr/>
          <a:lstStyle/>
          <a:p>
            <a:r>
              <a:rPr lang="en-US" dirty="0"/>
              <a:t>Parties to a Title IX Proceeding</a:t>
            </a:r>
          </a:p>
        </p:txBody>
      </p:sp>
      <p:sp>
        <p:nvSpPr>
          <p:cNvPr id="3" name="Content Placeholder 2">
            <a:extLst>
              <a:ext uri="{FF2B5EF4-FFF2-40B4-BE49-F238E27FC236}">
                <a16:creationId xmlns:a16="http://schemas.microsoft.com/office/drawing/2014/main" id="{5C099B87-C9DF-420A-804C-26D707941DCD}"/>
              </a:ext>
            </a:extLst>
          </p:cNvPr>
          <p:cNvSpPr>
            <a:spLocks noGrp="1"/>
          </p:cNvSpPr>
          <p:nvPr>
            <p:ph idx="1"/>
          </p:nvPr>
        </p:nvSpPr>
        <p:spPr/>
        <p:txBody>
          <a:bodyPr/>
          <a:lstStyle/>
          <a:p>
            <a:r>
              <a:rPr lang="en-US" dirty="0"/>
              <a:t>Complainant-  a person who is alleged to have been subjected to conduct that could constitute sex discrimination</a:t>
            </a:r>
          </a:p>
          <a:p>
            <a:r>
              <a:rPr lang="en-US" dirty="0"/>
              <a:t>Respondent- a person who is alleged to have violated the recipient’s prohibition on sex discrimination</a:t>
            </a:r>
          </a:p>
          <a:p>
            <a:r>
              <a:rPr lang="en-US" dirty="0"/>
              <a:t>Advisors - Advisors are required to be:</a:t>
            </a:r>
          </a:p>
          <a:p>
            <a:pPr lvl="1"/>
            <a:r>
              <a:rPr lang="en-US" dirty="0"/>
              <a:t>Professionals- Attorneys or experienced advocates</a:t>
            </a:r>
          </a:p>
          <a:p>
            <a:pPr lvl="1"/>
            <a:r>
              <a:rPr lang="en-US" dirty="0"/>
              <a:t>Adults, capable of understanding the purpose and scope of the process</a:t>
            </a:r>
          </a:p>
          <a:p>
            <a:endParaRPr lang="en-US" dirty="0"/>
          </a:p>
        </p:txBody>
      </p:sp>
    </p:spTree>
    <p:extLst>
      <p:ext uri="{BB962C8B-B14F-4D97-AF65-F5344CB8AC3E}">
        <p14:creationId xmlns:p14="http://schemas.microsoft.com/office/powerpoint/2010/main" val="151150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46F71-B9E1-4CD4-A905-2481F9192180}"/>
              </a:ext>
            </a:extLst>
          </p:cNvPr>
          <p:cNvSpPr>
            <a:spLocks noGrp="1"/>
          </p:cNvSpPr>
          <p:nvPr>
            <p:ph type="title"/>
          </p:nvPr>
        </p:nvSpPr>
        <p:spPr>
          <a:xfrm>
            <a:off x="0" y="0"/>
            <a:ext cx="10515600" cy="1325563"/>
          </a:xfrm>
        </p:spPr>
        <p:txBody>
          <a:bodyPr/>
          <a:lstStyle/>
          <a:p>
            <a:r>
              <a:rPr lang="en-US" dirty="0"/>
              <a:t>Title IX Process</a:t>
            </a:r>
          </a:p>
        </p:txBody>
      </p:sp>
      <p:sp>
        <p:nvSpPr>
          <p:cNvPr id="3" name="Content Placeholder 2">
            <a:extLst>
              <a:ext uri="{FF2B5EF4-FFF2-40B4-BE49-F238E27FC236}">
                <a16:creationId xmlns:a16="http://schemas.microsoft.com/office/drawing/2014/main" id="{441428EB-CD97-4A6D-8FF4-D53679457538}"/>
              </a:ext>
            </a:extLst>
          </p:cNvPr>
          <p:cNvSpPr>
            <a:spLocks noGrp="1"/>
          </p:cNvSpPr>
          <p:nvPr>
            <p:ph idx="1"/>
          </p:nvPr>
        </p:nvSpPr>
        <p:spPr>
          <a:xfrm>
            <a:off x="838200" y="1046657"/>
            <a:ext cx="10515600" cy="4764686"/>
          </a:xfrm>
        </p:spPr>
        <p:txBody>
          <a:bodyPr>
            <a:normAutofit fontScale="92500" lnSpcReduction="20000"/>
          </a:bodyPr>
          <a:lstStyle/>
          <a:p>
            <a:r>
              <a:rPr lang="en-US" dirty="0"/>
              <a:t>College’s Duties:</a:t>
            </a:r>
          </a:p>
          <a:p>
            <a:pPr lvl="1"/>
            <a:r>
              <a:rPr lang="en-US" dirty="0"/>
              <a:t>Treat complainants and respondents equitably.</a:t>
            </a:r>
          </a:p>
          <a:p>
            <a:pPr lvl="1"/>
            <a:r>
              <a:rPr lang="en-US" dirty="0"/>
              <a:t>Include a presumption that the respondent is not responsible for the alleged conduct until a determination regarding responsibility is made at the conclusion of the grievance process.</a:t>
            </a:r>
          </a:p>
          <a:p>
            <a:pPr lvl="1"/>
            <a:r>
              <a:rPr lang="en-US" dirty="0"/>
              <a:t>Take reasonable steps to protect the privacy of the parties and witnesses during grievance procedures. However, when a formal complaint is processed, the Complainant cannot remain anonymous or have their identity not disclosed to Respondent.</a:t>
            </a:r>
          </a:p>
          <a:p>
            <a:pPr lvl="1"/>
            <a:r>
              <a:rPr lang="en-US" dirty="0"/>
              <a:t>Individuals are encouraged to report sexual misconduct that may also violate criminal law to the College and local law enforcement as the processes are mutually exclusive.</a:t>
            </a:r>
          </a:p>
          <a:p>
            <a:pPr lvl="1"/>
            <a:r>
              <a:rPr lang="en-US" dirty="0"/>
              <a:t>Upon a formal complaint, the Title IX Coordinator makes contact with Complainant and discusses supportive measures available and considers the Complainant’s wishes with respect to Supportive Measures.</a:t>
            </a:r>
          </a:p>
          <a:p>
            <a:pPr lvl="1"/>
            <a:r>
              <a:rPr lang="en-US" dirty="0"/>
              <a:t>Determine if a Respondent needs to be removed from the student’s educational program on an emergency basis</a:t>
            </a:r>
          </a:p>
          <a:p>
            <a:endParaRPr lang="en-US" dirty="0"/>
          </a:p>
        </p:txBody>
      </p:sp>
    </p:spTree>
    <p:extLst>
      <p:ext uri="{BB962C8B-B14F-4D97-AF65-F5344CB8AC3E}">
        <p14:creationId xmlns:p14="http://schemas.microsoft.com/office/powerpoint/2010/main" val="285988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4F6CD-31C4-4AEC-A949-EAE6C843D034}"/>
              </a:ext>
            </a:extLst>
          </p:cNvPr>
          <p:cNvSpPr>
            <a:spLocks noGrp="1"/>
          </p:cNvSpPr>
          <p:nvPr>
            <p:ph type="title"/>
          </p:nvPr>
        </p:nvSpPr>
        <p:spPr>
          <a:xfrm>
            <a:off x="0" y="0"/>
            <a:ext cx="10515600" cy="1325563"/>
          </a:xfrm>
        </p:spPr>
        <p:txBody>
          <a:bodyPr/>
          <a:lstStyle/>
          <a:p>
            <a:r>
              <a:rPr lang="en-US" b="1" dirty="0">
                <a:solidFill>
                  <a:srgbClr val="7030A0"/>
                </a:solidFill>
              </a:rPr>
              <a:t>Bias and Conflict Basics</a:t>
            </a:r>
          </a:p>
        </p:txBody>
      </p:sp>
      <p:sp>
        <p:nvSpPr>
          <p:cNvPr id="3" name="Content Placeholder 2">
            <a:extLst>
              <a:ext uri="{FF2B5EF4-FFF2-40B4-BE49-F238E27FC236}">
                <a16:creationId xmlns:a16="http://schemas.microsoft.com/office/drawing/2014/main" id="{A233BEFD-8E37-4B7F-9504-3364E2373607}"/>
              </a:ext>
            </a:extLst>
          </p:cNvPr>
          <p:cNvSpPr>
            <a:spLocks noGrp="1"/>
          </p:cNvSpPr>
          <p:nvPr>
            <p:ph idx="1"/>
          </p:nvPr>
        </p:nvSpPr>
        <p:spPr/>
        <p:txBody>
          <a:bodyPr>
            <a:normAutofit/>
          </a:bodyPr>
          <a:lstStyle/>
          <a:p>
            <a:r>
              <a:rPr lang="en-US" dirty="0"/>
              <a:t>Bias and Conflict of Interests Prohibited</a:t>
            </a:r>
          </a:p>
          <a:p>
            <a:r>
              <a:rPr lang="en-US" dirty="0"/>
              <a:t>Avoid pre-judgment of the case</a:t>
            </a:r>
          </a:p>
          <a:p>
            <a:r>
              <a:rPr lang="en-US" dirty="0"/>
              <a:t>Keep an open mind and avoid stereotypes</a:t>
            </a:r>
          </a:p>
          <a:p>
            <a:r>
              <a:rPr lang="en-US" dirty="0"/>
              <a:t>Must uphold fairness and equity and remain impartial and objective throughout the process</a:t>
            </a:r>
          </a:p>
          <a:p>
            <a:pPr marL="0" indent="0">
              <a:buNone/>
            </a:pPr>
            <a:endParaRPr lang="en-US" dirty="0"/>
          </a:p>
        </p:txBody>
      </p:sp>
    </p:spTree>
    <p:extLst>
      <p:ext uri="{BB962C8B-B14F-4D97-AF65-F5344CB8AC3E}">
        <p14:creationId xmlns:p14="http://schemas.microsoft.com/office/powerpoint/2010/main" val="1920780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B06E-3CB2-4CB6-B488-B832A5F33DB9}"/>
              </a:ext>
            </a:extLst>
          </p:cNvPr>
          <p:cNvSpPr>
            <a:spLocks noGrp="1"/>
          </p:cNvSpPr>
          <p:nvPr>
            <p:ph type="title"/>
          </p:nvPr>
        </p:nvSpPr>
        <p:spPr>
          <a:xfrm>
            <a:off x="461639" y="473429"/>
            <a:ext cx="10515600" cy="1325563"/>
          </a:xfrm>
        </p:spPr>
        <p:txBody>
          <a:bodyPr/>
          <a:lstStyle/>
          <a:p>
            <a:r>
              <a:rPr lang="en-US" b="1" dirty="0">
                <a:solidFill>
                  <a:srgbClr val="7030A0"/>
                </a:solidFill>
              </a:rPr>
              <a:t>Considerations</a:t>
            </a:r>
          </a:p>
        </p:txBody>
      </p:sp>
      <p:sp>
        <p:nvSpPr>
          <p:cNvPr id="3" name="Content Placeholder 2">
            <a:extLst>
              <a:ext uri="{FF2B5EF4-FFF2-40B4-BE49-F238E27FC236}">
                <a16:creationId xmlns:a16="http://schemas.microsoft.com/office/drawing/2014/main" id="{179CACD7-4660-4A9B-B52B-ED2B365DF48E}"/>
              </a:ext>
            </a:extLst>
          </p:cNvPr>
          <p:cNvSpPr>
            <a:spLocks noGrp="1"/>
          </p:cNvSpPr>
          <p:nvPr>
            <p:ph idx="1"/>
          </p:nvPr>
        </p:nvSpPr>
        <p:spPr/>
        <p:txBody>
          <a:bodyPr/>
          <a:lstStyle/>
          <a:p>
            <a:pPr lvl="1"/>
            <a:r>
              <a:rPr lang="en-US" dirty="0"/>
              <a:t>Relationship with Party or witness</a:t>
            </a:r>
          </a:p>
          <a:p>
            <a:pPr lvl="1"/>
            <a:r>
              <a:rPr lang="en-US" dirty="0"/>
              <a:t>Preconceived notions or biases</a:t>
            </a:r>
          </a:p>
          <a:p>
            <a:pPr lvl="1"/>
            <a:r>
              <a:rPr lang="en-US" dirty="0"/>
              <a:t>Wearing multiple hats</a:t>
            </a:r>
          </a:p>
          <a:p>
            <a:pPr lvl="1"/>
            <a:r>
              <a:rPr lang="en-US" dirty="0"/>
              <a:t>Any other reason</a:t>
            </a:r>
          </a:p>
        </p:txBody>
      </p:sp>
    </p:spTree>
    <p:extLst>
      <p:ext uri="{BB962C8B-B14F-4D97-AF65-F5344CB8AC3E}">
        <p14:creationId xmlns:p14="http://schemas.microsoft.com/office/powerpoint/2010/main" val="235989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F3F24-7E22-4EA9-A7B0-DEE64F19B334}"/>
              </a:ext>
            </a:extLst>
          </p:cNvPr>
          <p:cNvSpPr>
            <a:spLocks noGrp="1"/>
          </p:cNvSpPr>
          <p:nvPr>
            <p:ph type="title"/>
          </p:nvPr>
        </p:nvSpPr>
        <p:spPr>
          <a:xfrm>
            <a:off x="0" y="18255"/>
            <a:ext cx="10515600" cy="1325563"/>
          </a:xfrm>
        </p:spPr>
        <p:txBody>
          <a:bodyPr/>
          <a:lstStyle/>
          <a:p>
            <a:r>
              <a:rPr lang="en-US" b="1" dirty="0">
                <a:solidFill>
                  <a:srgbClr val="7030A0"/>
                </a:solidFill>
              </a:rPr>
              <a:t>Process for Bias or Conflict Concerns</a:t>
            </a:r>
          </a:p>
        </p:txBody>
      </p:sp>
      <p:sp>
        <p:nvSpPr>
          <p:cNvPr id="3" name="Content Placeholder 2">
            <a:extLst>
              <a:ext uri="{FF2B5EF4-FFF2-40B4-BE49-F238E27FC236}">
                <a16:creationId xmlns:a16="http://schemas.microsoft.com/office/drawing/2014/main" id="{E9FE9832-FB7F-4BE7-A543-96461F99A26E}"/>
              </a:ext>
            </a:extLst>
          </p:cNvPr>
          <p:cNvSpPr>
            <a:spLocks noGrp="1"/>
          </p:cNvSpPr>
          <p:nvPr>
            <p:ph idx="1"/>
          </p:nvPr>
        </p:nvSpPr>
        <p:spPr/>
        <p:txBody>
          <a:bodyPr>
            <a:normAutofit/>
          </a:bodyPr>
          <a:lstStyle/>
          <a:p>
            <a:r>
              <a:rPr lang="en-US" dirty="0"/>
              <a:t>Letter of concern to Title IX Coordinator (or Dean of Students if concern relates to Title IX Coordinator)</a:t>
            </a:r>
          </a:p>
          <a:p>
            <a:r>
              <a:rPr lang="en-US" dirty="0"/>
              <a:t>Look into the matter</a:t>
            </a:r>
          </a:p>
          <a:p>
            <a:r>
              <a:rPr lang="en-US" dirty="0"/>
              <a:t>Make determination as to removal from role</a:t>
            </a:r>
          </a:p>
          <a:p>
            <a:r>
              <a:rPr lang="en-US" dirty="0"/>
              <a:t>If removed, appoint alternate</a:t>
            </a:r>
          </a:p>
          <a:p>
            <a:endParaRPr lang="en-US" dirty="0"/>
          </a:p>
        </p:txBody>
      </p:sp>
    </p:spTree>
    <p:extLst>
      <p:ext uri="{BB962C8B-B14F-4D97-AF65-F5344CB8AC3E}">
        <p14:creationId xmlns:p14="http://schemas.microsoft.com/office/powerpoint/2010/main" val="3362357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17585-DC08-434C-B540-18879FEF7F2A}"/>
              </a:ext>
            </a:extLst>
          </p:cNvPr>
          <p:cNvSpPr>
            <a:spLocks noGrp="1"/>
          </p:cNvSpPr>
          <p:nvPr>
            <p:ph type="title"/>
          </p:nvPr>
        </p:nvSpPr>
        <p:spPr>
          <a:xfrm>
            <a:off x="0" y="18255"/>
            <a:ext cx="10515600" cy="1325563"/>
          </a:xfrm>
        </p:spPr>
        <p:txBody>
          <a:bodyPr/>
          <a:lstStyle/>
          <a:p>
            <a:r>
              <a:rPr lang="en-US" b="1" dirty="0">
                <a:solidFill>
                  <a:srgbClr val="7030A0"/>
                </a:solidFill>
              </a:rPr>
              <a:t>Does Bias Exist?</a:t>
            </a:r>
          </a:p>
        </p:txBody>
      </p:sp>
      <p:sp>
        <p:nvSpPr>
          <p:cNvPr id="3" name="Content Placeholder 2">
            <a:extLst>
              <a:ext uri="{FF2B5EF4-FFF2-40B4-BE49-F238E27FC236}">
                <a16:creationId xmlns:a16="http://schemas.microsoft.com/office/drawing/2014/main" id="{D2FE7856-B2C5-4B8E-AAE0-6142F96D9463}"/>
              </a:ext>
            </a:extLst>
          </p:cNvPr>
          <p:cNvSpPr>
            <a:spLocks noGrp="1"/>
          </p:cNvSpPr>
          <p:nvPr>
            <p:ph idx="1"/>
          </p:nvPr>
        </p:nvSpPr>
        <p:spPr/>
        <p:txBody>
          <a:bodyPr/>
          <a:lstStyle/>
          <a:p>
            <a:r>
              <a:rPr lang="en-US" dirty="0"/>
              <a:t>Fact-sensitive inquiry</a:t>
            </a:r>
          </a:p>
          <a:p>
            <a:r>
              <a:rPr lang="en-US" dirty="0"/>
              <a:t>Reasonable person standard</a:t>
            </a:r>
          </a:p>
          <a:p>
            <a:r>
              <a:rPr lang="en-US" dirty="0"/>
              <a:t>Avoid generalizations</a:t>
            </a:r>
          </a:p>
        </p:txBody>
      </p:sp>
    </p:spTree>
    <p:extLst>
      <p:ext uri="{BB962C8B-B14F-4D97-AF65-F5344CB8AC3E}">
        <p14:creationId xmlns:p14="http://schemas.microsoft.com/office/powerpoint/2010/main" val="3920684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8255"/>
            <a:ext cx="10515600" cy="1325563"/>
          </a:xfrm>
        </p:spPr>
        <p:txBody>
          <a:bodyPr/>
          <a:lstStyle/>
          <a:p>
            <a:r>
              <a:rPr lang="en-US" b="1" dirty="0">
                <a:solidFill>
                  <a:srgbClr val="7030A0"/>
                </a:solidFill>
              </a:rPr>
              <a:t>Evidence Considerations</a:t>
            </a:r>
          </a:p>
        </p:txBody>
      </p:sp>
      <p:sp>
        <p:nvSpPr>
          <p:cNvPr id="5" name="Content Placeholder 4"/>
          <p:cNvSpPr>
            <a:spLocks noGrp="1"/>
          </p:cNvSpPr>
          <p:nvPr>
            <p:ph idx="1"/>
          </p:nvPr>
        </p:nvSpPr>
        <p:spPr/>
        <p:txBody>
          <a:bodyPr/>
          <a:lstStyle/>
          <a:p>
            <a:pPr marL="514350" indent="-514350">
              <a:buFont typeface="+mj-lt"/>
              <a:buAutoNum type="arabicPeriod"/>
            </a:pPr>
            <a:r>
              <a:rPr lang="en-US" sz="3600" dirty="0"/>
              <a:t>Relevance</a:t>
            </a:r>
          </a:p>
          <a:p>
            <a:pPr marL="514350" indent="-514350">
              <a:buFont typeface="+mj-lt"/>
              <a:buAutoNum type="arabicPeriod"/>
            </a:pPr>
            <a:endParaRPr lang="en-US" sz="3600" dirty="0"/>
          </a:p>
          <a:p>
            <a:pPr marL="514350" indent="-514350">
              <a:buFont typeface="+mj-lt"/>
              <a:buAutoNum type="arabicPeriod"/>
            </a:pPr>
            <a:endParaRPr lang="en-US" sz="3600" dirty="0"/>
          </a:p>
          <a:p>
            <a:pPr marL="514350" indent="-514350">
              <a:buFont typeface="+mj-lt"/>
              <a:buAutoNum type="arabicPeriod"/>
            </a:pPr>
            <a:r>
              <a:rPr lang="en-US" sz="3600" dirty="0"/>
              <a:t>Credibility </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81615191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1348</Words>
  <Application>Microsoft Office PowerPoint</Application>
  <PresentationFormat>Widescreen</PresentationFormat>
  <Paragraphs>188</Paragraphs>
  <Slides>29</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body</vt:lpstr>
      <vt:lpstr>Calibri Light</vt:lpstr>
      <vt:lpstr>1_Office Theme</vt:lpstr>
      <vt:lpstr>Columbia College Title IX Training  Investigator Training  </vt:lpstr>
      <vt:lpstr>Conduct Prohibited by Title IX</vt:lpstr>
      <vt:lpstr>Parties to a Title IX Proceeding</vt:lpstr>
      <vt:lpstr>Title IX Process</vt:lpstr>
      <vt:lpstr>Bias and Conflict Basics</vt:lpstr>
      <vt:lpstr>Considerations</vt:lpstr>
      <vt:lpstr>Process for Bias or Conflict Concerns</vt:lpstr>
      <vt:lpstr>Does Bias Exist?</vt:lpstr>
      <vt:lpstr>Evidence Considerations</vt:lpstr>
      <vt:lpstr>What Is Relevant?</vt:lpstr>
      <vt:lpstr>Model Jury Instructions</vt:lpstr>
      <vt:lpstr>Relevance and Rape Shield Laws</vt:lpstr>
      <vt:lpstr>Weighing Credibility</vt:lpstr>
      <vt:lpstr>Another Note on Determining  Witness Credibility</vt:lpstr>
      <vt:lpstr>Seven Factors to Consider</vt:lpstr>
      <vt:lpstr>Trauma Informed Approach</vt:lpstr>
      <vt:lpstr>Obtaining Testimonial Evidence</vt:lpstr>
      <vt:lpstr>Obtaining Testimonial Evidence</vt:lpstr>
      <vt:lpstr>Obtaining Testimonial Evidence</vt:lpstr>
      <vt:lpstr>Obtaining Testimonial Evidence</vt:lpstr>
      <vt:lpstr>Obtaining Testimonial Evidence</vt:lpstr>
      <vt:lpstr>Some Thoughts on Text Messages &amp; Emails</vt:lpstr>
      <vt:lpstr>Seven Steps For Effective Investigations</vt:lpstr>
      <vt:lpstr>Interviewing Guidelines</vt:lpstr>
      <vt:lpstr>Interviewing Guidelines</vt:lpstr>
      <vt:lpstr>Interviewing Guidelines</vt:lpstr>
      <vt:lpstr>Interviewing Guidelines</vt:lpstr>
      <vt:lpstr>Availability for Hearing</vt:lpstr>
      <vt:lpstr>Final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Abron, Sheila</dc:creator>
  <cp:lastModifiedBy>King, Julie</cp:lastModifiedBy>
  <cp:revision>2</cp:revision>
  <dcterms:created xsi:type="dcterms:W3CDTF">2024-05-13T00:20:32Z</dcterms:created>
  <dcterms:modified xsi:type="dcterms:W3CDTF">2024-05-13T17:36:35Z</dcterms:modified>
</cp:coreProperties>
</file>